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41" r:id="rId3"/>
    <p:sldId id="340" r:id="rId4"/>
    <p:sldId id="319" r:id="rId5"/>
    <p:sldId id="338" r:id="rId6"/>
    <p:sldId id="339" r:id="rId7"/>
    <p:sldId id="328" r:id="rId8"/>
    <p:sldId id="329" r:id="rId9"/>
    <p:sldId id="342" r:id="rId10"/>
    <p:sldId id="334" r:id="rId11"/>
    <p:sldId id="331" r:id="rId12"/>
    <p:sldId id="336" r:id="rId13"/>
    <p:sldId id="337" r:id="rId14"/>
    <p:sldId id="320" r:id="rId15"/>
    <p:sldId id="303" r:id="rId16"/>
    <p:sldId id="312" r:id="rId17"/>
    <p:sldId id="314" r:id="rId18"/>
    <p:sldId id="315" r:id="rId19"/>
    <p:sldId id="313" r:id="rId20"/>
    <p:sldId id="316" r:id="rId21"/>
    <p:sldId id="288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791"/>
    <a:srgbClr val="4F81BD"/>
    <a:srgbClr val="1C334E"/>
    <a:srgbClr val="9BBB59"/>
    <a:srgbClr val="AEC65F"/>
    <a:srgbClr val="6BD125"/>
    <a:srgbClr val="ECF2DA"/>
    <a:srgbClr val="FFFFFF"/>
    <a:srgbClr val="55A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9846" autoAdjust="0"/>
  </p:normalViewPr>
  <p:slideViewPr>
    <p:cSldViewPr>
      <p:cViewPr varScale="1">
        <p:scale>
          <a:sx n="71" d="100"/>
          <a:sy n="71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11A7E039-D4D2-0025-EB26-B509D4065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61EB1C6-E3F4-98AB-1211-0673E91694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4E662-B548-457B-B838-D6E017052ECD}" type="datetimeFigureOut">
              <a:rPr lang="sl-SI" smtClean="0"/>
              <a:t>5. 05. 2026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9FA6328-1489-0B50-6AD1-87712D7238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1117078-E9AB-52C6-BA00-372D31B093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DB932-C5F0-4EB0-B38F-FFEBE5A4557A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837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5EADD-EC4C-440F-9C9B-75DD73AE2CB7}" type="datetimeFigureOut">
              <a:rPr lang="sl-SI" smtClean="0"/>
              <a:t>5. 05. 2026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8B61F-4E49-4BE0-AD9C-C92CF57EFFD4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1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048896"/>
            <a:ext cx="7772400" cy="864908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</a:t>
            </a:r>
            <a:r>
              <a:rPr lang="sl-SI" dirty="0"/>
              <a:t>l</a:t>
            </a:r>
            <a:r>
              <a:rPr lang="fr-FR" dirty="0"/>
              <a:t>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19106" y="4210267"/>
            <a:ext cx="6400800" cy="95921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D26758-6D46-AD20-7D48-033F7233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9DE04FF-9790-0EFA-B891-3868B233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24F1C52-FB24-DA8C-24A4-DC38A192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E45EF5E-A817-C5C2-4726-5E412AA5D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9265"/>
            <a:ext cx="4860032" cy="24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8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30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048896"/>
            <a:ext cx="7772400" cy="864908"/>
          </a:xfrm>
        </p:spPr>
        <p:txBody>
          <a:bodyPr>
            <a:normAutofit/>
          </a:bodyPr>
          <a:lstStyle>
            <a:lvl1pPr>
              <a:defRPr sz="2625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</a:t>
            </a:r>
            <a:r>
              <a:rPr lang="sl-SI" dirty="0"/>
              <a:t>l</a:t>
            </a:r>
            <a:r>
              <a:rPr lang="fr-FR" dirty="0"/>
              <a:t>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19106" y="4210267"/>
            <a:ext cx="6400800" cy="959216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D26758-6D46-AD20-7D48-033F7233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9DE04FF-9790-0EFA-B891-3868B233F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24F1C52-FB24-DA8C-24A4-DC38A192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E45EF5E-A817-C5C2-4726-5E412AA5D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89265"/>
            <a:ext cx="4860032" cy="24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7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306" y="620688"/>
            <a:ext cx="5410944" cy="1143000"/>
          </a:xfrm>
        </p:spPr>
        <p:txBody>
          <a:bodyPr>
            <a:normAutofit/>
          </a:bodyPr>
          <a:lstStyle>
            <a:lvl1pPr marL="0" algn="l" defTabSz="685800" rtl="0" eaLnBrk="1" latinLnBrk="0" hangingPunct="1">
              <a:defRPr lang="fr-FR" sz="2625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tabLst>
                <a:tab pos="603647" algn="l"/>
              </a:tabLst>
              <a:defRPr lang="fr-FR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250" indent="-171450">
              <a:defRPr lang="fr-FR" sz="18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18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257175" lvl="0" indent="-257175" algn="l" defTabSz="6858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dirty="0"/>
              <a:t>Modifiez les styles du texte du masque</a:t>
            </a:r>
          </a:p>
          <a:p>
            <a:pPr marL="942975" lvl="2" indent="-257175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553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667694"/>
            <a:ext cx="7772400" cy="1362075"/>
          </a:xfrm>
        </p:spPr>
        <p:txBody>
          <a:bodyPr anchor="t">
            <a:normAutofit/>
          </a:bodyPr>
          <a:lstStyle>
            <a:lvl1pPr algn="l">
              <a:defRPr sz="2250" b="0" cap="all">
                <a:solidFill>
                  <a:schemeClr val="accent3"/>
                </a:solidFill>
              </a:defRPr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830565"/>
            <a:ext cx="7772400" cy="76187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1A0FA86-69D5-66A8-8F69-A8E716A95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88033"/>
            <a:ext cx="5076056" cy="3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25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17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25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38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25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449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527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47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2306" y="620688"/>
            <a:ext cx="5410944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35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tabLst>
                <a:tab pos="804863" algn="l"/>
              </a:tabLst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>
              <a:defRPr lang="fr-FR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40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fr-FR" dirty="0"/>
              <a:t>Modifiez les styles du texte du masque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76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324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625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81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>
            <a:normAutofit/>
          </a:bodyPr>
          <a:lstStyle>
            <a:lvl1pPr>
              <a:defRPr sz="2625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93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667692"/>
            <a:ext cx="7772400" cy="1362075"/>
          </a:xfrm>
        </p:spPr>
        <p:txBody>
          <a:bodyPr anchor="t">
            <a:normAutofit/>
          </a:bodyPr>
          <a:lstStyle>
            <a:lvl1pPr algn="l">
              <a:defRPr sz="3000" b="0" cap="all">
                <a:solidFill>
                  <a:schemeClr val="accent3"/>
                </a:solidFill>
              </a:defRPr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830565"/>
            <a:ext cx="7772400" cy="76187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1A0FA86-69D5-66A8-8F69-A8E716A95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88031"/>
            <a:ext cx="5076056" cy="3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5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5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6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5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45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08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2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9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2306" y="845839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/>
            <a:r>
              <a:rPr lang="fr-FR" dirty="0">
                <a:solidFill>
                  <a:srgbClr val="92D050"/>
                </a:solidFill>
              </a:rPr>
              <a:t>Tit</a:t>
            </a:r>
            <a:r>
              <a:rPr lang="sl-SI" dirty="0">
                <a:solidFill>
                  <a:srgbClr val="92D050"/>
                </a:solidFill>
              </a:rPr>
              <a:t>l</a:t>
            </a:r>
            <a:r>
              <a:rPr lang="fr-FR" dirty="0">
                <a:solidFill>
                  <a:srgbClr val="92D050"/>
                </a:solidFill>
              </a:rPr>
              <a:t>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2306" y="2204863"/>
            <a:ext cx="8152142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1257300" lvl="2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23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733F717-4272-155D-E556-1DF8869405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952"/>
            <a:ext cx="3907492" cy="1961912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B130967D-31B3-A86A-8311-7B52FA5A0DE1}"/>
              </a:ext>
            </a:extLst>
          </p:cNvPr>
          <p:cNvSpPr/>
          <p:nvPr userDrawn="1"/>
        </p:nvSpPr>
        <p:spPr>
          <a:xfrm>
            <a:off x="0" y="0"/>
            <a:ext cx="9127564" cy="2684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3" name="Connecteur droit 7">
            <a:extLst>
              <a:ext uri="{FF2B5EF4-FFF2-40B4-BE49-F238E27FC236}">
                <a16:creationId xmlns:a16="http://schemas.microsoft.com/office/drawing/2014/main" id="{11900A05-BB9B-0C51-0A76-E17CDCA00D68}"/>
              </a:ext>
            </a:extLst>
          </p:cNvPr>
          <p:cNvCxnSpPr/>
          <p:nvPr userDrawn="1"/>
        </p:nvCxnSpPr>
        <p:spPr>
          <a:xfrm>
            <a:off x="755576" y="6237312"/>
            <a:ext cx="7776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F53B3F1E-BDCF-2B01-DB6D-D282D4A64F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83" y="6453336"/>
            <a:ext cx="6369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000" kern="1200">
          <a:solidFill>
            <a:schemeClr val="accent3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09725" indent="-3540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2400" kern="1200" dirty="0" smtClean="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2306" y="845839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/>
            <a:r>
              <a:rPr lang="fr-FR" dirty="0">
                <a:solidFill>
                  <a:srgbClr val="92D050"/>
                </a:solidFill>
              </a:rPr>
              <a:t>Tit</a:t>
            </a:r>
            <a:r>
              <a:rPr lang="sl-SI" dirty="0">
                <a:solidFill>
                  <a:srgbClr val="92D050"/>
                </a:solidFill>
              </a:rPr>
              <a:t>l</a:t>
            </a:r>
            <a:r>
              <a:rPr lang="fr-FR" dirty="0">
                <a:solidFill>
                  <a:srgbClr val="92D050"/>
                </a:solidFill>
              </a:rPr>
              <a:t>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2307" y="2204865"/>
            <a:ext cx="8152142" cy="360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marL="942975" lvl="2" indent="-257175" algn="l" defTabSz="6858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2306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dirty="0"/>
              <a:t>Datum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1BBF3-CFA1-4EAA-8E1F-1BF6D5BF6247}" type="slidenum">
              <a:rPr lang="fr-FR" smtClean="0"/>
              <a:t>‹N›</a:t>
            </a:fld>
            <a:endParaRPr lang="fr-FR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733F717-4272-155D-E556-1DF8869405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952"/>
            <a:ext cx="3907492" cy="1961912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B130967D-31B3-A86A-8311-7B52FA5A0DE1}"/>
              </a:ext>
            </a:extLst>
          </p:cNvPr>
          <p:cNvSpPr/>
          <p:nvPr userDrawn="1"/>
        </p:nvSpPr>
        <p:spPr>
          <a:xfrm>
            <a:off x="6292" y="2"/>
            <a:ext cx="9127564" cy="2684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cxnSp>
        <p:nvCxnSpPr>
          <p:cNvPr id="13" name="Connecteur droit 7">
            <a:extLst>
              <a:ext uri="{FF2B5EF4-FFF2-40B4-BE49-F238E27FC236}">
                <a16:creationId xmlns:a16="http://schemas.microsoft.com/office/drawing/2014/main" id="{11900A05-BB9B-0C51-0A76-E17CDCA00D68}"/>
              </a:ext>
            </a:extLst>
          </p:cNvPr>
          <p:cNvCxnSpPr/>
          <p:nvPr userDrawn="1"/>
        </p:nvCxnSpPr>
        <p:spPr>
          <a:xfrm>
            <a:off x="755576" y="6237312"/>
            <a:ext cx="77768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F53B3F1E-BDCF-2B01-DB6D-D282D4A64F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83" y="6453336"/>
            <a:ext cx="6369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4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lang="fr-FR" sz="3000" kern="1200">
          <a:solidFill>
            <a:schemeClr val="accent3"/>
          </a:solidFill>
          <a:latin typeface="+mn-lt"/>
          <a:ea typeface="+mn-ea"/>
          <a:cs typeface="+mn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294" indent="-26551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1800" kern="1200" dirty="0" smtClean="0">
          <a:solidFill>
            <a:srgbClr val="C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ondaggi.comune.genova.it/index.php/42139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6.png"/><Relationship Id="rId5" Type="http://schemas.openxmlformats.org/officeDocument/2006/relationships/image" Target="../media/image49.svg"/><Relationship Id="rId10" Type="http://schemas.openxmlformats.org/officeDocument/2006/relationships/image" Target="../media/image5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E8274-68EF-4874-AFFC-9A46A0AF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24944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ADAPTNOW</a:t>
            </a:r>
            <a:br>
              <a:rPr lang="en-US" sz="3600" b="1" dirty="0"/>
            </a:br>
            <a:r>
              <a:rPr lang="en-US" sz="3600" b="1" dirty="0"/>
              <a:t>“</a:t>
            </a:r>
            <a:r>
              <a:rPr lang="en-US" sz="3600" b="1" dirty="0" err="1"/>
              <a:t>ADAPTation</a:t>
            </a:r>
            <a:r>
              <a:rPr lang="en-US" sz="3600" b="1" dirty="0"/>
              <a:t> Capacity Strengthening for Highly Affected and Exposed Territories in the Alps NOW”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824262-C176-4994-8182-CABD1EB81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696" y="5085184"/>
            <a:ext cx="6400800" cy="959216"/>
          </a:xfrm>
        </p:spPr>
        <p:txBody>
          <a:bodyPr anchor="ctr">
            <a:normAutofit/>
          </a:bodyPr>
          <a:lstStyle/>
          <a:p>
            <a:r>
              <a:rPr lang="it-IT" sz="2000" dirty="0" err="1"/>
              <a:t>Geol</a:t>
            </a:r>
            <a:r>
              <a:rPr lang="it-IT" sz="2000" dirty="0"/>
              <a:t>. Andrea Gandolfo</a:t>
            </a:r>
          </a:p>
          <a:p>
            <a:r>
              <a:rPr lang="it-IT" sz="2000" dirty="0"/>
              <a:t>Direzione Protezione Civile, Comune di Genova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30B091-47E1-4FB4-A95B-E72FC3B14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0F18FE-E060-4A88-9B52-8E0B2FDB4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0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F20A7F41-93B0-47BD-83BE-70CB909DC65E}"/>
              </a:ext>
            </a:extLst>
          </p:cNvPr>
          <p:cNvGrpSpPr/>
          <p:nvPr/>
        </p:nvGrpSpPr>
        <p:grpSpPr>
          <a:xfrm>
            <a:off x="891090" y="1874792"/>
            <a:ext cx="7361817" cy="3499135"/>
            <a:chOff x="891090" y="1874792"/>
            <a:chExt cx="7361817" cy="349913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2FF6B8E-A724-46A9-B572-D74C7BDC8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" t="14391" r="1821" b="20419"/>
            <a:stretch/>
          </p:blipFill>
          <p:spPr>
            <a:xfrm>
              <a:off x="891090" y="1874792"/>
              <a:ext cx="7361817" cy="3499135"/>
            </a:xfrm>
            <a:prstGeom prst="rect">
              <a:avLst/>
            </a:prstGeom>
          </p:spPr>
        </p:pic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D94AD25F-6E44-4962-83A7-433EB56030C5}"/>
                </a:ext>
              </a:extLst>
            </p:cNvPr>
            <p:cNvSpPr/>
            <p:nvPr/>
          </p:nvSpPr>
          <p:spPr>
            <a:xfrm rot="1863957">
              <a:off x="4124657" y="3145525"/>
              <a:ext cx="1085876" cy="13588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0" name="Ovale 29">
              <a:extLst>
                <a:ext uri="{FF2B5EF4-FFF2-40B4-BE49-F238E27FC236}">
                  <a16:creationId xmlns:a16="http://schemas.microsoft.com/office/drawing/2014/main" id="{68F2319A-29E7-4C96-A66A-A9CF091C110F}"/>
                </a:ext>
              </a:extLst>
            </p:cNvPr>
            <p:cNvSpPr/>
            <p:nvPr/>
          </p:nvSpPr>
          <p:spPr>
            <a:xfrm>
              <a:off x="5580112" y="3508153"/>
              <a:ext cx="1152128" cy="11789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Titre 1">
            <a:extLst>
              <a:ext uri="{FF2B5EF4-FFF2-40B4-BE49-F238E27FC236}">
                <a16:creationId xmlns:a16="http://schemas.microsoft.com/office/drawing/2014/main" id="{79B258D5-E521-4355-B6C9-BEAF662AA56E}"/>
              </a:ext>
            </a:extLst>
          </p:cNvPr>
          <p:cNvSpPr txBox="1">
            <a:spLocks/>
          </p:cNvSpPr>
          <p:nvPr/>
        </p:nvSpPr>
        <p:spPr>
          <a:xfrm>
            <a:off x="611565" y="5512105"/>
            <a:ext cx="7920865" cy="584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Effetti localizzati di amplificazione della temperatura massima</a:t>
            </a:r>
            <a:endParaRPr lang="it-IT" sz="1800" dirty="0">
              <a:solidFill>
                <a:schemeClr val="tx1"/>
              </a:solidFill>
            </a:endParaRP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Identificazione i</a:t>
            </a:r>
            <a:r>
              <a:rPr lang="it-IT" sz="1800" dirty="0">
                <a:solidFill>
                  <a:schemeClr val="tx1"/>
                </a:solidFill>
              </a:rPr>
              <a:t>sole di calore (aree urbanizzate vallate principali)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9FE0686-F58D-423D-824C-67534860D018}"/>
              </a:ext>
            </a:extLst>
          </p:cNvPr>
          <p:cNvSpPr txBox="1">
            <a:spLocks/>
          </p:cNvSpPr>
          <p:nvPr/>
        </p:nvSpPr>
        <p:spPr>
          <a:xfrm>
            <a:off x="107504" y="1304620"/>
            <a:ext cx="2999439" cy="58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600" i="1" dirty="0">
                <a:solidFill>
                  <a:schemeClr val="tx1"/>
                </a:solidFill>
              </a:rPr>
              <a:t>Temperatura massima T=5 anni</a:t>
            </a:r>
          </a:p>
        </p:txBody>
      </p:sp>
      <p:sp>
        <p:nvSpPr>
          <p:cNvPr id="17" name="Titolo 7">
            <a:extLst>
              <a:ext uri="{FF2B5EF4-FFF2-40B4-BE49-F238E27FC236}">
                <a16:creationId xmlns:a16="http://schemas.microsoft.com/office/drawing/2014/main" id="{00C58A3F-AA47-4F73-9D38-745C1A4C7F58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ondata di calore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4A6836E-A06A-4136-80FF-81E28C8C3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394EDCE-7E1A-4D10-8F31-CA7ECD0E9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8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F268CD51-5A5B-41FF-B165-2B68065529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" t="14796" r="1667" b="19681"/>
          <a:stretch/>
        </p:blipFill>
        <p:spPr>
          <a:xfrm>
            <a:off x="851757" y="1882877"/>
            <a:ext cx="7440481" cy="355684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9B258D5-E521-4355-B6C9-BEAF662AA56E}"/>
              </a:ext>
            </a:extLst>
          </p:cNvPr>
          <p:cNvSpPr txBox="1">
            <a:spLocks/>
          </p:cNvSpPr>
          <p:nvPr/>
        </p:nvSpPr>
        <p:spPr>
          <a:xfrm>
            <a:off x="431546" y="5439717"/>
            <a:ext cx="8280909" cy="584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Effetti localizzati di amplificazione della temperatura minima</a:t>
            </a:r>
            <a:endParaRPr lang="it-IT" sz="1800" dirty="0">
              <a:solidFill>
                <a:schemeClr val="tx1"/>
              </a:solidFill>
            </a:endParaRP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Identificazione aree soggette a gelate </a:t>
            </a:r>
            <a:r>
              <a:rPr lang="it-IT" sz="1800" dirty="0">
                <a:solidFill>
                  <a:schemeClr val="tx1"/>
                </a:solidFill>
              </a:rPr>
              <a:t>(vallate interne, aree a quote elevate)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9FE0686-F58D-423D-824C-67534860D018}"/>
              </a:ext>
            </a:extLst>
          </p:cNvPr>
          <p:cNvSpPr txBox="1">
            <a:spLocks/>
          </p:cNvSpPr>
          <p:nvPr/>
        </p:nvSpPr>
        <p:spPr>
          <a:xfrm>
            <a:off x="107504" y="1304620"/>
            <a:ext cx="2999439" cy="58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600" i="1" dirty="0">
                <a:solidFill>
                  <a:schemeClr val="tx1"/>
                </a:solidFill>
              </a:rPr>
              <a:t>Temperatura minima T=5 anni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71E3007E-F873-40B0-B0AF-C97B2BCE6AE2}"/>
              </a:ext>
            </a:extLst>
          </p:cNvPr>
          <p:cNvSpPr/>
          <p:nvPr/>
        </p:nvSpPr>
        <p:spPr>
          <a:xfrm rot="20074167">
            <a:off x="637679" y="2594438"/>
            <a:ext cx="1157987" cy="12838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06C6B184-7AA8-4484-AEDB-D5428E23D0E6}"/>
              </a:ext>
            </a:extLst>
          </p:cNvPr>
          <p:cNvSpPr/>
          <p:nvPr/>
        </p:nvSpPr>
        <p:spPr>
          <a:xfrm>
            <a:off x="2314855" y="2213848"/>
            <a:ext cx="1584176" cy="10801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8A7ED45-BD56-4CF6-B9D8-8224E2FEB51A}"/>
              </a:ext>
            </a:extLst>
          </p:cNvPr>
          <p:cNvSpPr/>
          <p:nvPr/>
        </p:nvSpPr>
        <p:spPr>
          <a:xfrm>
            <a:off x="4647724" y="2730927"/>
            <a:ext cx="364690" cy="12318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93269C4-7E86-4FE8-9C9B-D2B8AA33F871}"/>
              </a:ext>
            </a:extLst>
          </p:cNvPr>
          <p:cNvSpPr/>
          <p:nvPr/>
        </p:nvSpPr>
        <p:spPr>
          <a:xfrm rot="18284873">
            <a:off x="7036737" y="2683633"/>
            <a:ext cx="701404" cy="58244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itolo 7">
            <a:extLst>
              <a:ext uri="{FF2B5EF4-FFF2-40B4-BE49-F238E27FC236}">
                <a16:creationId xmlns:a16="http://schemas.microsoft.com/office/drawing/2014/main" id="{F35C65FC-BAFB-40C6-A424-356E21A8F135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ondata di gelo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D222A8E-81D7-4046-AFB8-7CEF791FE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60A1D15-DBE9-43E4-9EE4-DC0017B83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5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B9B02A-5902-4F67-B649-04241A8B07A3}"/>
              </a:ext>
            </a:extLst>
          </p:cNvPr>
          <p:cNvSpPr txBox="1"/>
          <p:nvPr/>
        </p:nvSpPr>
        <p:spPr>
          <a:xfrm>
            <a:off x="315521" y="2564904"/>
            <a:ext cx="8512958" cy="2312282"/>
          </a:xfrm>
          <a:prstGeom prst="rect">
            <a:avLst/>
          </a:prstGeom>
          <a:noFill/>
          <a:ln w="19050">
            <a:solidFill>
              <a:srgbClr val="376092"/>
            </a:solidFill>
          </a:ln>
        </p:spPr>
        <p:txBody>
          <a:bodyPr wrap="square" anchor="ctr">
            <a:noAutofit/>
          </a:bodyPr>
          <a:lstStyle>
            <a:defPPr>
              <a:defRPr lang="it-IT"/>
            </a:defPPr>
            <a:lvl1pPr algn="just">
              <a:defRPr sz="2400"/>
            </a:lvl1pPr>
            <a:lvl6pPr marL="2628900" lvl="5" indent="-342900">
              <a:buFont typeface="Wingdings" panose="05000000000000000000" pitchFamily="2" charset="2"/>
              <a:buChar char="v"/>
              <a:defRPr sz="2400"/>
            </a:lvl6pPr>
          </a:lstStyle>
          <a:p>
            <a:pPr>
              <a:spcAft>
                <a:spcPts val="900"/>
              </a:spcAft>
            </a:pPr>
            <a:r>
              <a:rPr lang="it-IT" b="1" dirty="0"/>
              <a:t>Simulazione vento al suolo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4 tempi di ritorno (5, 50, 100, 200 anni)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12 direzioni di vento simulate (360° con passo 30°)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Velocità massima del vento 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Interazione tessuto urbano e territorio (effetti locali, amplificazioni)</a:t>
            </a:r>
          </a:p>
        </p:txBody>
      </p:sp>
      <p:sp>
        <p:nvSpPr>
          <p:cNvPr id="4" name="Titolo 7">
            <a:extLst>
              <a:ext uri="{FF2B5EF4-FFF2-40B4-BE49-F238E27FC236}">
                <a16:creationId xmlns:a16="http://schemas.microsoft.com/office/drawing/2014/main" id="{4108FAB8-86E5-4EDA-96F4-AE10071FB248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vento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C7EB47-7317-4AD0-AC8D-5DE99B2A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4022638-A082-428D-B908-50AE949BD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2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B5B9EC4-FD19-4E6E-8136-013553B7A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b="19892"/>
          <a:stretch/>
        </p:blipFill>
        <p:spPr>
          <a:xfrm>
            <a:off x="758583" y="2011046"/>
            <a:ext cx="7626824" cy="374441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D3840F3-A8F9-47F9-B981-34BB3BF2A9A4}"/>
              </a:ext>
            </a:extLst>
          </p:cNvPr>
          <p:cNvSpPr txBox="1">
            <a:spLocks/>
          </p:cNvSpPr>
          <p:nvPr/>
        </p:nvSpPr>
        <p:spPr>
          <a:xfrm>
            <a:off x="107504" y="1304620"/>
            <a:ext cx="4608512" cy="58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600" i="1" dirty="0">
                <a:solidFill>
                  <a:schemeClr val="tx1"/>
                </a:solidFill>
              </a:rPr>
              <a:t>Velocità del vento T=50 anni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0F95746-24F4-46BC-BA82-12E0EA9C0813}"/>
              </a:ext>
            </a:extLst>
          </p:cNvPr>
          <p:cNvSpPr txBox="1">
            <a:spLocks/>
          </p:cNvSpPr>
          <p:nvPr/>
        </p:nvSpPr>
        <p:spPr>
          <a:xfrm>
            <a:off x="611563" y="5877272"/>
            <a:ext cx="7920865" cy="8044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Effetti localizzati di amplificazione della velocità del vento</a:t>
            </a: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Canyon urbani, effetto venturi</a:t>
            </a:r>
            <a:endParaRPr lang="it-IT" sz="1800" dirty="0">
              <a:solidFill>
                <a:schemeClr val="tx1"/>
              </a:solidFill>
            </a:endParaRP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Aree esposte a velocità del vento maggiori 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ACEF0E90-5AFB-48E4-AD1C-C4BAFE7B4E76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vento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004F37A-A228-4EC4-8650-D5FDC9C0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A4E0876-E652-45B2-8DD3-BC97219E4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77048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hlinkClick r:id="rId2"/>
              </a:rPr>
              <a:t>Questionario di Protezione Civile sulla percezione dei rischi mareggiata, vento, ondate di calore / gelo</a:t>
            </a:r>
            <a:endParaRPr lang="it-IT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A25990-0F49-43B1-A9D7-9786447EE2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67110" y="2987825"/>
            <a:ext cx="6832039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DC0D93-826A-72ED-2497-598FC4958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E5104FF-913B-E004-C9D3-9374082D0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0" name="Titolo 7">
            <a:extLst>
              <a:ext uri="{FF2B5EF4-FFF2-40B4-BE49-F238E27FC236}">
                <a16:creationId xmlns:a16="http://schemas.microsoft.com/office/drawing/2014/main" id="{485B84EB-AFB9-4B57-A6D6-030121514EA3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Questionario percezione del rischio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CDE12B-3D61-44EE-BA17-95DEC95DDE4E}"/>
              </a:ext>
            </a:extLst>
          </p:cNvPr>
          <p:cNvSpPr txBox="1"/>
          <p:nvPr/>
        </p:nvSpPr>
        <p:spPr>
          <a:xfrm>
            <a:off x="1883452" y="1593500"/>
            <a:ext cx="1406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188 risposte</a:t>
            </a:r>
          </a:p>
        </p:txBody>
      </p:sp>
    </p:spTree>
    <p:extLst>
      <p:ext uri="{BB962C8B-B14F-4D97-AF65-F5344CB8AC3E}">
        <p14:creationId xmlns:p14="http://schemas.microsoft.com/office/powerpoint/2010/main" val="1688677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A71C7-76C0-B649-4052-246872A0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13FCB668-A1DB-5882-C74B-957A5C033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0" y="1844824"/>
            <a:ext cx="5699266" cy="346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250B57-DF79-DD7B-FFFF-47E78008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579" y="3429000"/>
            <a:ext cx="5028692" cy="1571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F0E66-CFE4-1B52-97C9-8160000CC5D7}"/>
              </a:ext>
            </a:extLst>
          </p:cNvPr>
          <p:cNvSpPr txBox="1"/>
          <p:nvPr/>
        </p:nvSpPr>
        <p:spPr>
          <a:xfrm>
            <a:off x="611561" y="5494449"/>
            <a:ext cx="8455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Circa il </a:t>
            </a:r>
            <a:r>
              <a:rPr lang="en-US" sz="1400" b="1" i="1" dirty="0"/>
              <a:t>70% </a:t>
            </a:r>
            <a:r>
              <a:rPr lang="en-US" sz="1400" i="1" dirty="0"/>
              <a:t>di </a:t>
            </a:r>
            <a:r>
              <a:rPr lang="en-US" sz="1400" i="1" dirty="0" err="1"/>
              <a:t>coloro</a:t>
            </a:r>
            <a:r>
              <a:rPr lang="en-US" sz="1400" i="1" dirty="0"/>
              <a:t> </a:t>
            </a:r>
            <a:r>
              <a:rPr lang="en-US" sz="1400" i="1" dirty="0" err="1"/>
              <a:t>che</a:t>
            </a:r>
            <a:r>
              <a:rPr lang="en-US" sz="1400" i="1" dirty="0"/>
              <a:t> </a:t>
            </a:r>
            <a:r>
              <a:rPr lang="en-US" sz="1400" i="1" dirty="0" err="1"/>
              <a:t>hanno</a:t>
            </a:r>
            <a:r>
              <a:rPr lang="en-US" sz="1400" i="1" dirty="0"/>
              <a:t> </a:t>
            </a:r>
            <a:r>
              <a:rPr lang="en-US" sz="1400" i="1" dirty="0" err="1"/>
              <a:t>risposto</a:t>
            </a:r>
            <a:r>
              <a:rPr lang="en-US" sz="1400" i="1" dirty="0"/>
              <a:t> al </a:t>
            </a:r>
            <a:r>
              <a:rPr lang="en-US" sz="1400" i="1" dirty="0" err="1"/>
              <a:t>questionario</a:t>
            </a:r>
            <a:r>
              <a:rPr lang="en-US" sz="1400" i="1" dirty="0"/>
              <a:t> </a:t>
            </a:r>
            <a:r>
              <a:rPr lang="en-US" sz="1400" i="1" dirty="0" err="1"/>
              <a:t>hanno</a:t>
            </a:r>
            <a:r>
              <a:rPr lang="en-US" sz="1400" i="1" dirty="0"/>
              <a:t> </a:t>
            </a:r>
            <a:r>
              <a:rPr lang="en-US" sz="1400" i="1" dirty="0" err="1"/>
              <a:t>una</a:t>
            </a:r>
            <a:r>
              <a:rPr lang="en-US" sz="1400" i="1" dirty="0"/>
              <a:t> elevate </a:t>
            </a:r>
            <a:r>
              <a:rPr lang="en-US" sz="1400" i="1" dirty="0" err="1"/>
              <a:t>percezone</a:t>
            </a:r>
            <a:r>
              <a:rPr lang="en-US" sz="1400" i="1" dirty="0"/>
              <a:t> del </a:t>
            </a:r>
            <a:r>
              <a:rPr lang="en-US" sz="1400" i="1" dirty="0" err="1"/>
              <a:t>rischio</a:t>
            </a:r>
            <a:r>
              <a:rPr lang="en-US" sz="1400" i="1" dirty="0"/>
              <a:t> </a:t>
            </a:r>
            <a:r>
              <a:rPr lang="en-US" sz="1400" i="1" dirty="0" err="1"/>
              <a:t>relativamente</a:t>
            </a:r>
            <a:r>
              <a:rPr lang="en-US" sz="1400" i="1" dirty="0"/>
              <a:t> alle </a:t>
            </a:r>
            <a:r>
              <a:rPr lang="en-US" sz="1400" i="1" dirty="0" err="1"/>
              <a:t>mareggiate</a:t>
            </a:r>
            <a:endParaRPr lang="en-US" sz="1400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05CAD0-782A-DFD3-AD8F-3F15B38C3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F7E7D9B-3E6E-F38E-C693-EB1889280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1" name="Titolo 7">
            <a:extLst>
              <a:ext uri="{FF2B5EF4-FFF2-40B4-BE49-F238E27FC236}">
                <a16:creationId xmlns:a16="http://schemas.microsoft.com/office/drawing/2014/main" id="{1EE2171E-5BE4-4836-818E-463A2643A1C5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mareggiata</a:t>
            </a:r>
          </a:p>
        </p:txBody>
      </p:sp>
    </p:spTree>
    <p:extLst>
      <p:ext uri="{BB962C8B-B14F-4D97-AF65-F5344CB8AC3E}">
        <p14:creationId xmlns:p14="http://schemas.microsoft.com/office/powerpoint/2010/main" val="2109726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A1F3F-CC59-635E-795B-1017BA1E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6190148-1F50-82EF-32AF-029CDCE2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24" y="1574407"/>
            <a:ext cx="5191712" cy="337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3C44556-65FD-69F7-F08D-F821A2B9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065" y="3594325"/>
            <a:ext cx="5004618" cy="133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FE7FD88-D8E1-2929-125F-962986BBAC3A}"/>
              </a:ext>
            </a:extLst>
          </p:cNvPr>
          <p:cNvSpPr txBox="1"/>
          <p:nvPr/>
        </p:nvSpPr>
        <p:spPr>
          <a:xfrm>
            <a:off x="899593" y="5373216"/>
            <a:ext cx="774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Circa l’85% ha </a:t>
            </a:r>
            <a:r>
              <a:rPr lang="en-US" sz="1400" i="1" dirty="0" err="1"/>
              <a:t>una</a:t>
            </a:r>
            <a:r>
              <a:rPr lang="en-US" sz="1400" i="1" dirty="0"/>
              <a:t> </a:t>
            </a:r>
            <a:r>
              <a:rPr lang="en-US" sz="1400" i="1" dirty="0" err="1"/>
              <a:t>percezione</a:t>
            </a:r>
            <a:r>
              <a:rPr lang="en-US" sz="1400" i="1" dirty="0"/>
              <a:t> del </a:t>
            </a:r>
            <a:r>
              <a:rPr lang="en-US" sz="1400" i="1" dirty="0" err="1"/>
              <a:t>rischio</a:t>
            </a:r>
            <a:r>
              <a:rPr lang="en-US" sz="1400" i="1" dirty="0"/>
              <a:t> </a:t>
            </a:r>
            <a:r>
              <a:rPr lang="en-US" sz="1400" i="1" dirty="0" err="1"/>
              <a:t>alta</a:t>
            </a:r>
            <a:r>
              <a:rPr lang="en-US" sz="1400" i="1" dirty="0"/>
              <a:t> </a:t>
            </a:r>
            <a:r>
              <a:rPr lang="en-US" sz="1400" i="1" dirty="0" err="1"/>
              <a:t>relativamente</a:t>
            </a:r>
            <a:r>
              <a:rPr lang="en-US" sz="1400" i="1" dirty="0"/>
              <a:t> alle </a:t>
            </a:r>
            <a:r>
              <a:rPr lang="en-US" sz="1400" i="1" dirty="0" err="1"/>
              <a:t>ondate</a:t>
            </a:r>
            <a:r>
              <a:rPr lang="en-US" sz="1400" i="1" dirty="0"/>
              <a:t> di </a:t>
            </a:r>
            <a:r>
              <a:rPr lang="en-US" sz="1400" i="1" dirty="0" err="1"/>
              <a:t>calore</a:t>
            </a:r>
            <a:r>
              <a:rPr lang="en-US" sz="1400" i="1" dirty="0"/>
              <a:t> (A4 e A5), di cui il </a:t>
            </a:r>
            <a:r>
              <a:rPr lang="en-US" sz="1400" b="1" i="1" dirty="0"/>
              <a:t>45% molto </a:t>
            </a:r>
            <a:r>
              <a:rPr lang="en-US" sz="1400" b="1" i="1" dirty="0" err="1"/>
              <a:t>alta</a:t>
            </a:r>
            <a:endParaRPr lang="en-US" sz="1400" b="1" i="1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05E3633B-8FFD-E4F1-C4BA-6FE1CFAD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72" y="431407"/>
            <a:ext cx="4330824" cy="1143000"/>
          </a:xfrm>
        </p:spPr>
        <p:txBody>
          <a:bodyPr/>
          <a:lstStyle/>
          <a:p>
            <a:r>
              <a:rPr lang="it-IT" sz="3200" b="1" dirty="0"/>
              <a:t>Rischio ondate di calore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6E1965D-8D23-B61C-DBB9-72020F323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3958F4E-EA86-D9C8-EAF9-668EBC55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9BFA6-0A08-707E-B362-E07EB4DCC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67274F7-8B5A-13A3-0E2E-A5B7DAD4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7551"/>
            <a:ext cx="5288998" cy="305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E13D77-44AF-565C-E5C7-9212BB0CD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76" y="3496141"/>
            <a:ext cx="5288998" cy="159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697D99-6BAB-00AE-23CB-F9CADBD847B2}"/>
              </a:ext>
            </a:extLst>
          </p:cNvPr>
          <p:cNvSpPr txBox="1"/>
          <p:nvPr/>
        </p:nvSpPr>
        <p:spPr>
          <a:xfrm>
            <a:off x="647440" y="5395243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La </a:t>
            </a:r>
            <a:r>
              <a:rPr lang="en-US" sz="1400" i="1" dirty="0" err="1"/>
              <a:t>maggior</a:t>
            </a:r>
            <a:r>
              <a:rPr lang="en-US" sz="1400" i="1" dirty="0"/>
              <a:t> </a:t>
            </a:r>
            <a:r>
              <a:rPr lang="en-US" sz="1400" i="1" dirty="0" err="1"/>
              <a:t>parte</a:t>
            </a:r>
            <a:r>
              <a:rPr lang="en-US" sz="1400" i="1" dirty="0"/>
              <a:t> degli </a:t>
            </a:r>
            <a:r>
              <a:rPr lang="en-US" sz="1400" i="1" dirty="0" err="1"/>
              <a:t>intervistati</a:t>
            </a:r>
            <a:r>
              <a:rPr lang="en-US" sz="1400" i="1" dirty="0"/>
              <a:t> ha una </a:t>
            </a:r>
            <a:r>
              <a:rPr lang="en-US" sz="1400" i="1" dirty="0" err="1"/>
              <a:t>percezione</a:t>
            </a:r>
            <a:r>
              <a:rPr lang="en-US" sz="1400" i="1" dirty="0"/>
              <a:t> del </a:t>
            </a:r>
            <a:r>
              <a:rPr lang="en-US" sz="1400" i="1" dirty="0" err="1"/>
              <a:t>rischio</a:t>
            </a:r>
            <a:r>
              <a:rPr lang="en-US" sz="1400" i="1" dirty="0"/>
              <a:t> </a:t>
            </a:r>
            <a:r>
              <a:rPr lang="en-US" sz="1400" i="1" dirty="0" err="1"/>
              <a:t>tra</a:t>
            </a:r>
            <a:r>
              <a:rPr lang="en-US" sz="1400" i="1" dirty="0"/>
              <a:t> il “</a:t>
            </a:r>
            <a:r>
              <a:rPr lang="en-US" sz="1400" i="1" dirty="0" err="1"/>
              <a:t>moderata</a:t>
            </a:r>
            <a:r>
              <a:rPr lang="en-US" sz="1400" i="1" dirty="0"/>
              <a:t>” e “</a:t>
            </a:r>
            <a:r>
              <a:rPr lang="en-US" sz="1400" i="1" dirty="0" err="1"/>
              <a:t>abbastanza</a:t>
            </a:r>
            <a:r>
              <a:rPr lang="en-US" sz="1400" i="1" dirty="0"/>
              <a:t> </a:t>
            </a:r>
            <a:r>
              <a:rPr lang="en-US" sz="1400" i="1" dirty="0" err="1"/>
              <a:t>bassa</a:t>
            </a:r>
            <a:r>
              <a:rPr lang="en-US" sz="1400" i="1" dirty="0"/>
              <a:t>” </a:t>
            </a:r>
            <a:r>
              <a:rPr lang="en-US" sz="1400" i="1" dirty="0" err="1"/>
              <a:t>relativamente</a:t>
            </a:r>
            <a:r>
              <a:rPr lang="en-US" sz="1400" i="1" dirty="0"/>
              <a:t> alle </a:t>
            </a:r>
            <a:r>
              <a:rPr lang="en-US" sz="1400" i="1" dirty="0" err="1"/>
              <a:t>ondate</a:t>
            </a:r>
            <a:r>
              <a:rPr lang="en-US" sz="1400" i="1" dirty="0"/>
              <a:t> di </a:t>
            </a:r>
            <a:r>
              <a:rPr lang="en-US" sz="1400" i="1" dirty="0" err="1"/>
              <a:t>gelo</a:t>
            </a:r>
            <a:r>
              <a:rPr lang="en-US" sz="1400" i="1" dirty="0"/>
              <a:t>. </a:t>
            </a:r>
            <a:endParaRPr lang="en-US" sz="1400" b="1" i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307E561-2C19-874C-C718-1774EB4A5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9E5566-78D2-5E4C-7930-6BECF65D5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0" name="Titolo 7">
            <a:extLst>
              <a:ext uri="{FF2B5EF4-FFF2-40B4-BE49-F238E27FC236}">
                <a16:creationId xmlns:a16="http://schemas.microsoft.com/office/drawing/2014/main" id="{04C4A470-50AB-4F9D-B267-AE24E001ADA9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ondate di gelo</a:t>
            </a:r>
          </a:p>
        </p:txBody>
      </p:sp>
    </p:spTree>
    <p:extLst>
      <p:ext uri="{BB962C8B-B14F-4D97-AF65-F5344CB8AC3E}">
        <p14:creationId xmlns:p14="http://schemas.microsoft.com/office/powerpoint/2010/main" val="402353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9D84C-8297-9EBC-756E-1AE65B4DB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AFAA437-01A3-0A3F-D1BA-722271DA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29" y="1916832"/>
            <a:ext cx="4826244" cy="306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4A0293F-E80C-EDC1-547F-57BB780F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627" y="3648521"/>
            <a:ext cx="5035548" cy="142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158707-A037-1775-9A3D-D04D463C8E79}"/>
              </a:ext>
            </a:extLst>
          </p:cNvPr>
          <p:cNvSpPr txBox="1"/>
          <p:nvPr/>
        </p:nvSpPr>
        <p:spPr>
          <a:xfrm>
            <a:off x="856507" y="5315785"/>
            <a:ext cx="803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Circa </a:t>
            </a:r>
            <a:r>
              <a:rPr lang="en-US" sz="1400" b="1" i="1" dirty="0"/>
              <a:t>l’85% </a:t>
            </a:r>
            <a:r>
              <a:rPr lang="en-US" sz="1400" i="1" dirty="0"/>
              <a:t>di </a:t>
            </a:r>
            <a:r>
              <a:rPr lang="en-US" sz="1400" i="1" dirty="0" err="1"/>
              <a:t>coloro</a:t>
            </a:r>
            <a:r>
              <a:rPr lang="en-US" sz="1400" i="1" dirty="0"/>
              <a:t> </a:t>
            </a:r>
            <a:r>
              <a:rPr lang="en-US" sz="1400" i="1" dirty="0" err="1"/>
              <a:t>che</a:t>
            </a:r>
            <a:r>
              <a:rPr lang="en-US" sz="1400" i="1" dirty="0"/>
              <a:t> </a:t>
            </a:r>
            <a:r>
              <a:rPr lang="en-US" sz="1400" i="1" dirty="0" err="1"/>
              <a:t>hanno</a:t>
            </a:r>
            <a:r>
              <a:rPr lang="en-US" sz="1400" i="1" dirty="0"/>
              <a:t> </a:t>
            </a:r>
            <a:r>
              <a:rPr lang="en-US" sz="1400" i="1" dirty="0" err="1"/>
              <a:t>risposto</a:t>
            </a:r>
            <a:r>
              <a:rPr lang="en-US" sz="1400" i="1" dirty="0"/>
              <a:t> al </a:t>
            </a:r>
            <a:r>
              <a:rPr lang="en-US" sz="1400" i="1" dirty="0" err="1"/>
              <a:t>questionario</a:t>
            </a:r>
            <a:r>
              <a:rPr lang="en-US" sz="1400" i="1" dirty="0"/>
              <a:t> </a:t>
            </a:r>
            <a:r>
              <a:rPr lang="en-US" sz="1400" i="1" dirty="0" err="1"/>
              <a:t>hanno</a:t>
            </a:r>
            <a:r>
              <a:rPr lang="en-US" sz="1400" i="1" dirty="0"/>
              <a:t> </a:t>
            </a:r>
            <a:r>
              <a:rPr lang="en-US" sz="1400" i="1" dirty="0" err="1"/>
              <a:t>una</a:t>
            </a:r>
            <a:r>
              <a:rPr lang="en-US" sz="1400" i="1" dirty="0"/>
              <a:t> elevate </a:t>
            </a:r>
            <a:r>
              <a:rPr lang="en-US" sz="1400" i="1" dirty="0" err="1"/>
              <a:t>percezione</a:t>
            </a:r>
            <a:r>
              <a:rPr lang="en-US" sz="1400" i="1" dirty="0"/>
              <a:t> del </a:t>
            </a:r>
            <a:r>
              <a:rPr lang="en-US" sz="1400" i="1" dirty="0" err="1"/>
              <a:t>rischio</a:t>
            </a:r>
            <a:r>
              <a:rPr lang="en-US" sz="1400" i="1" dirty="0"/>
              <a:t> </a:t>
            </a:r>
            <a:r>
              <a:rPr lang="en-US" sz="1400" i="1" dirty="0" err="1"/>
              <a:t>relativamente</a:t>
            </a:r>
            <a:r>
              <a:rPr lang="en-US" sz="1400" i="1" dirty="0"/>
              <a:t> al forte </a:t>
            </a:r>
            <a:r>
              <a:rPr lang="en-US" sz="1400" i="1" dirty="0" err="1"/>
              <a:t>vento</a:t>
            </a:r>
            <a:endParaRPr lang="en-US" sz="1400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C9312E-B28D-B470-4BB0-78240A1E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AB22030-6AFF-9061-7758-7982EE58A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2" name="Titolo 7">
            <a:extLst>
              <a:ext uri="{FF2B5EF4-FFF2-40B4-BE49-F238E27FC236}">
                <a16:creationId xmlns:a16="http://schemas.microsoft.com/office/drawing/2014/main" id="{758B1F25-23E6-4C72-A80A-8A7019CB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72" y="431407"/>
            <a:ext cx="4330824" cy="1143000"/>
          </a:xfrm>
        </p:spPr>
        <p:txBody>
          <a:bodyPr/>
          <a:lstStyle/>
          <a:p>
            <a:r>
              <a:rPr lang="it-IT" sz="3200" b="1" dirty="0"/>
              <a:t>Rischio vento</a:t>
            </a:r>
          </a:p>
        </p:txBody>
      </p:sp>
    </p:spTree>
    <p:extLst>
      <p:ext uri="{BB962C8B-B14F-4D97-AF65-F5344CB8AC3E}">
        <p14:creationId xmlns:p14="http://schemas.microsoft.com/office/powerpoint/2010/main" val="194569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FAC9-4DAC-6CC4-2E89-33CC78CE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EB6AD74-5134-7E57-E5B7-4DF22D3D2CD5}"/>
              </a:ext>
            </a:extLst>
          </p:cNvPr>
          <p:cNvSpPr txBox="1"/>
          <p:nvPr/>
        </p:nvSpPr>
        <p:spPr>
          <a:xfrm>
            <a:off x="1350099" y="4228846"/>
            <a:ext cx="644380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POTENZIAMENTO CAMPAGNE DI COMUNICAZIONE NELLE AREE PIÙ IMPATTATE DAI RISCHI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4D2069-F59B-FB3C-209A-7D0F49E33E0B}"/>
              </a:ext>
            </a:extLst>
          </p:cNvPr>
          <p:cNvSpPr txBox="1"/>
          <p:nvPr/>
        </p:nvSpPr>
        <p:spPr>
          <a:xfrm>
            <a:off x="1352215" y="2204293"/>
            <a:ext cx="6439571" cy="64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GEOREFERENZIAZIONE DEI RISULTATI DEL QUESTIONARIO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29FDF2F-2F4A-42B1-9F69-A6D5C0421E5B}"/>
              </a:ext>
            </a:extLst>
          </p:cNvPr>
          <p:cNvGrpSpPr/>
          <p:nvPr/>
        </p:nvGrpSpPr>
        <p:grpSpPr>
          <a:xfrm>
            <a:off x="378334" y="1975066"/>
            <a:ext cx="1093894" cy="1093894"/>
            <a:chOff x="323528" y="1788159"/>
            <a:chExt cx="1093894" cy="1093894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DCFFE93B-FCDC-5170-AD6D-66C62FD8A329}"/>
                </a:ext>
              </a:extLst>
            </p:cNvPr>
            <p:cNvSpPr/>
            <p:nvPr/>
          </p:nvSpPr>
          <p:spPr>
            <a:xfrm>
              <a:off x="323528" y="1788159"/>
              <a:ext cx="1093894" cy="1093894"/>
            </a:xfrm>
            <a:prstGeom prst="ellipse">
              <a:avLst/>
            </a:prstGeom>
            <a:solidFill>
              <a:srgbClr val="4F81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Elemento grafico 18" descr="Globo terrestre: Africa ed Europa con riempimento a tinta unita">
              <a:extLst>
                <a:ext uri="{FF2B5EF4-FFF2-40B4-BE49-F238E27FC236}">
                  <a16:creationId xmlns:a16="http://schemas.microsoft.com/office/drawing/2014/main" id="{9668530F-2748-5CF6-DEF9-44F9B4927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3275" y="1877906"/>
              <a:ext cx="914400" cy="914400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FBF14A-8512-DB71-F91C-B4909C684947}"/>
              </a:ext>
            </a:extLst>
          </p:cNvPr>
          <p:cNvSpPr txBox="1"/>
          <p:nvPr/>
        </p:nvSpPr>
        <p:spPr>
          <a:xfrm>
            <a:off x="1350099" y="3196105"/>
            <a:ext cx="644380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SOVRAPPOSIZIONE RISULTATI PER OTTENERE MAPPE DI RISCHIO PERCEPITO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1DAEC61-1D23-4B9E-8FD6-C4623A44C7CD}"/>
              </a:ext>
            </a:extLst>
          </p:cNvPr>
          <p:cNvGrpSpPr/>
          <p:nvPr/>
        </p:nvGrpSpPr>
        <p:grpSpPr>
          <a:xfrm>
            <a:off x="7636831" y="2983178"/>
            <a:ext cx="1093894" cy="1093894"/>
            <a:chOff x="7636831" y="2765811"/>
            <a:chExt cx="1093894" cy="1093894"/>
          </a:xfrm>
        </p:grpSpPr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120E0ED1-2FFD-80B7-E9B9-960376FBD34C}"/>
                </a:ext>
              </a:extLst>
            </p:cNvPr>
            <p:cNvSpPr/>
            <p:nvPr/>
          </p:nvSpPr>
          <p:spPr>
            <a:xfrm>
              <a:off x="7636831" y="2765811"/>
              <a:ext cx="1093894" cy="1093894"/>
            </a:xfrm>
            <a:prstGeom prst="ellipse">
              <a:avLst/>
            </a:prstGeom>
            <a:solidFill>
              <a:srgbClr val="4F81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Elemento grafico 15" descr="Grafico a barre">
              <a:extLst>
                <a:ext uri="{FF2B5EF4-FFF2-40B4-BE49-F238E27FC236}">
                  <a16:creationId xmlns:a16="http://schemas.microsoft.com/office/drawing/2014/main" id="{5DDFA000-23CE-FF0E-1D92-0E672B638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82939" y="2887185"/>
              <a:ext cx="859701" cy="859701"/>
            </a:xfrm>
            <a:prstGeom prst="rect">
              <a:avLst/>
            </a:prstGeom>
          </p:spPr>
        </p:pic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DBB94C50-E6FF-4467-841F-CF74839C2325}"/>
              </a:ext>
            </a:extLst>
          </p:cNvPr>
          <p:cNvGrpSpPr/>
          <p:nvPr/>
        </p:nvGrpSpPr>
        <p:grpSpPr>
          <a:xfrm>
            <a:off x="378334" y="4005064"/>
            <a:ext cx="1093894" cy="1093894"/>
            <a:chOff x="364742" y="3837996"/>
            <a:chExt cx="1093894" cy="1093894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8AA0B8CE-E426-85C3-49F7-576B1FCCA9E2}"/>
                </a:ext>
              </a:extLst>
            </p:cNvPr>
            <p:cNvSpPr/>
            <p:nvPr/>
          </p:nvSpPr>
          <p:spPr>
            <a:xfrm>
              <a:off x="364742" y="3837996"/>
              <a:ext cx="1093894" cy="1093894"/>
            </a:xfrm>
            <a:prstGeom prst="ellipse">
              <a:avLst/>
            </a:prstGeom>
            <a:solidFill>
              <a:srgbClr val="4F81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Elemento grafico 11" descr="Aula con riempimento a tinta unita">
              <a:extLst>
                <a:ext uri="{FF2B5EF4-FFF2-40B4-BE49-F238E27FC236}">
                  <a16:creationId xmlns:a16="http://schemas.microsoft.com/office/drawing/2014/main" id="{879C8C50-E02E-2686-69ED-12EE26D68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4489" y="3927743"/>
              <a:ext cx="914400" cy="914400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3AB6733-EEB0-98C9-6292-269368B87AB3}"/>
              </a:ext>
            </a:extLst>
          </p:cNvPr>
          <p:cNvSpPr txBox="1"/>
          <p:nvPr/>
        </p:nvSpPr>
        <p:spPr>
          <a:xfrm>
            <a:off x="1350099" y="5279210"/>
            <a:ext cx="6443803" cy="64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AGGIORNAMENTO PIANO DI PROTEZIONE CIVILE COMUNALE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0D1E079-353B-4540-BC50-6D7C16DF5569}"/>
              </a:ext>
            </a:extLst>
          </p:cNvPr>
          <p:cNvGrpSpPr/>
          <p:nvPr/>
        </p:nvGrpSpPr>
        <p:grpSpPr>
          <a:xfrm>
            <a:off x="7624342" y="5026951"/>
            <a:ext cx="1093894" cy="1093894"/>
            <a:chOff x="7510554" y="4978049"/>
            <a:chExt cx="1093894" cy="1093894"/>
          </a:xfrm>
        </p:grpSpPr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5C320C4C-9983-971F-3C93-5F39A4998265}"/>
                </a:ext>
              </a:extLst>
            </p:cNvPr>
            <p:cNvSpPr/>
            <p:nvPr/>
          </p:nvSpPr>
          <p:spPr>
            <a:xfrm>
              <a:off x="7510554" y="4978049"/>
              <a:ext cx="1093894" cy="1093894"/>
            </a:xfrm>
            <a:prstGeom prst="ellipse">
              <a:avLst/>
            </a:prstGeom>
            <a:solidFill>
              <a:srgbClr val="4F81B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Elemento grafico 22" descr="Libro aperto contorno">
              <a:extLst>
                <a:ext uri="{FF2B5EF4-FFF2-40B4-BE49-F238E27FC236}">
                  <a16:creationId xmlns:a16="http://schemas.microsoft.com/office/drawing/2014/main" id="{C697A016-A2A6-8E3E-7870-721C57D1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41802" y="5086138"/>
              <a:ext cx="914400" cy="914400"/>
            </a:xfrm>
            <a:prstGeom prst="rect">
              <a:avLst/>
            </a:prstGeom>
          </p:spPr>
        </p:pic>
      </p:grpSp>
      <p:pic>
        <p:nvPicPr>
          <p:cNvPr id="25" name="Immagine 24">
            <a:extLst>
              <a:ext uri="{FF2B5EF4-FFF2-40B4-BE49-F238E27FC236}">
                <a16:creationId xmlns:a16="http://schemas.microsoft.com/office/drawing/2014/main" id="{63127C8A-50C4-DF3D-348F-658554303C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B47222C-D2F8-656D-9827-F383738C9F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22" name="Titolo 7">
            <a:extLst>
              <a:ext uri="{FF2B5EF4-FFF2-40B4-BE49-F238E27FC236}">
                <a16:creationId xmlns:a16="http://schemas.microsoft.com/office/drawing/2014/main" id="{024A795E-97C7-4532-B85A-433FEAAFD5A5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Utilizzo dei prodotti di progetto</a:t>
            </a:r>
          </a:p>
        </p:txBody>
      </p:sp>
    </p:spTree>
    <p:extLst>
      <p:ext uri="{BB962C8B-B14F-4D97-AF65-F5344CB8AC3E}">
        <p14:creationId xmlns:p14="http://schemas.microsoft.com/office/powerpoint/2010/main" val="233686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F22FD98-0FEE-D886-9FB6-5E5F6B1C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7DA4E8C-85DF-5E1C-B2C7-4DE6FA13E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366537AF-123A-4BCD-A81A-170F11E5F3EA}"/>
              </a:ext>
            </a:extLst>
          </p:cNvPr>
          <p:cNvSpPr txBox="1">
            <a:spLocks/>
          </p:cNvSpPr>
          <p:nvPr/>
        </p:nvSpPr>
        <p:spPr>
          <a:xfrm>
            <a:off x="1150750" y="3383106"/>
            <a:ext cx="7371794" cy="130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9725" indent="-3540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Courier New" panose="02070309020205020404" pitchFamily="49" charset="0"/>
              <a:buNone/>
            </a:pPr>
            <a:r>
              <a:rPr lang="it-IT" sz="2000" dirty="0"/>
              <a:t>Mira allo sviluppo di servizi e strumenti di </a:t>
            </a:r>
            <a:r>
              <a:rPr lang="it-IT" sz="2000" b="1" dirty="0"/>
              <a:t>mitigazione del rischio </a:t>
            </a:r>
            <a:r>
              <a:rPr lang="it-IT" sz="2000" dirty="0"/>
              <a:t>e di </a:t>
            </a:r>
            <a:r>
              <a:rPr lang="it-IT" sz="2000" b="1" dirty="0"/>
              <a:t>adattamento</a:t>
            </a:r>
            <a:r>
              <a:rPr lang="it-IT" sz="2000" dirty="0"/>
              <a:t> ai Cambiamenti Climatici, verso una più integrata pianificazione del rischio anche attraverso processi partecipativi con stakeholders locali</a:t>
            </a:r>
            <a:endParaRPr lang="en-US" sz="2000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A1FD3850-4E3B-4A15-A593-8A3E2AA4A23B}"/>
              </a:ext>
            </a:extLst>
          </p:cNvPr>
          <p:cNvSpPr txBox="1">
            <a:spLocks/>
          </p:cNvSpPr>
          <p:nvPr/>
        </p:nvSpPr>
        <p:spPr>
          <a:xfrm>
            <a:off x="1150749" y="1866900"/>
            <a:ext cx="7371795" cy="559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9725" indent="-3540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Aptos" panose="020B0004020202020204" pitchFamily="34" charset="0"/>
              </a:rPr>
              <a:t>Programma </a:t>
            </a:r>
            <a:r>
              <a:rPr lang="it-IT" sz="2000" dirty="0" err="1">
                <a:latin typeface="Aptos" panose="020B0004020202020204" pitchFamily="34" charset="0"/>
              </a:rPr>
              <a:t>Interreg</a:t>
            </a:r>
            <a:r>
              <a:rPr lang="it-IT" sz="2000" dirty="0">
                <a:latin typeface="Aptos" panose="020B0004020202020204" pitchFamily="34" charset="0"/>
              </a:rPr>
              <a:t> Spazio Alpino 2021-2027</a:t>
            </a:r>
          </a:p>
        </p:txBody>
      </p:sp>
      <p:pic>
        <p:nvPicPr>
          <p:cNvPr id="19" name="Elemento grafico 18" descr="Montagne contorno">
            <a:extLst>
              <a:ext uri="{FF2B5EF4-FFF2-40B4-BE49-F238E27FC236}">
                <a16:creationId xmlns:a16="http://schemas.microsoft.com/office/drawing/2014/main" id="{57CD6925-7A20-4A24-8747-6090220A4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890" y="1772816"/>
            <a:ext cx="735859" cy="735859"/>
          </a:xfrm>
          <a:prstGeom prst="rect">
            <a:avLst/>
          </a:prstGeom>
        </p:spPr>
      </p:pic>
      <p:pic>
        <p:nvPicPr>
          <p:cNvPr id="21" name="Elemento grafico 20" descr="Tiro a segno contorno">
            <a:extLst>
              <a:ext uri="{FF2B5EF4-FFF2-40B4-BE49-F238E27FC236}">
                <a16:creationId xmlns:a16="http://schemas.microsoft.com/office/drawing/2014/main" id="{52FEF9EA-93CA-48A1-8F9C-3C57C7728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918" y="3581637"/>
            <a:ext cx="914400" cy="914400"/>
          </a:xfrm>
          <a:prstGeom prst="rect">
            <a:avLst/>
          </a:prstGeom>
        </p:spPr>
      </p:pic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72C071DD-4E61-4180-A2C6-81B509F9B104}"/>
              </a:ext>
            </a:extLst>
          </p:cNvPr>
          <p:cNvSpPr txBox="1">
            <a:spLocks/>
          </p:cNvSpPr>
          <p:nvPr/>
        </p:nvSpPr>
        <p:spPr>
          <a:xfrm>
            <a:off x="1150750" y="2677478"/>
            <a:ext cx="7371795" cy="559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9725" indent="-3540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Aptos" panose="020B0004020202020204" pitchFamily="34" charset="0"/>
              </a:rPr>
              <a:t>Novembre 2022 - Gennaio 2026 (36+3 mesi)</a:t>
            </a:r>
          </a:p>
        </p:txBody>
      </p:sp>
      <p:pic>
        <p:nvPicPr>
          <p:cNvPr id="1028" name="Picture 4" descr="Icona calendario, Icona calendario svg, Icona calendario png, Icona  calendario jpg, Icona calendario eps, Icona calendario pdf, Icona calendario  clipart - Etsy Italia">
            <a:extLst>
              <a:ext uri="{FF2B5EF4-FFF2-40B4-BE49-F238E27FC236}">
                <a16:creationId xmlns:a16="http://schemas.microsoft.com/office/drawing/2014/main" id="{56D72BCD-6135-42D9-90A1-081951ED1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8" y="2591018"/>
            <a:ext cx="915806" cy="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CB29B8A5-6C44-4424-B9C3-F6D6EEE87577}"/>
              </a:ext>
            </a:extLst>
          </p:cNvPr>
          <p:cNvSpPr txBox="1">
            <a:spLocks/>
          </p:cNvSpPr>
          <p:nvPr/>
        </p:nvSpPr>
        <p:spPr>
          <a:xfrm>
            <a:off x="284732" y="494051"/>
            <a:ext cx="4824536" cy="1377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9725" indent="-354013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urier New" panose="02070309020205020404" pitchFamily="49" charset="0"/>
              <a:buNone/>
            </a:pPr>
            <a:r>
              <a:rPr lang="en-US" sz="2400" b="1" dirty="0"/>
              <a:t>“</a:t>
            </a:r>
            <a:r>
              <a:rPr lang="en-US" sz="2400" b="1" dirty="0" err="1">
                <a:solidFill>
                  <a:schemeClr val="accent3"/>
                </a:solidFill>
              </a:rPr>
              <a:t>ADAPT</a:t>
            </a:r>
            <a:r>
              <a:rPr lang="en-US" sz="2400" b="1" dirty="0" err="1"/>
              <a:t>ation</a:t>
            </a:r>
            <a:r>
              <a:rPr lang="en-US" sz="2400" b="1" dirty="0"/>
              <a:t> Capacity Strengthening for Highly Affected and Exposed Territories in the Alps </a:t>
            </a:r>
            <a:r>
              <a:rPr lang="en-US" sz="2400" b="1" dirty="0">
                <a:solidFill>
                  <a:schemeClr val="accent3"/>
                </a:solidFill>
              </a:rPr>
              <a:t>NOW</a:t>
            </a:r>
            <a:r>
              <a:rPr lang="en-US" sz="2400" b="1" dirty="0"/>
              <a:t>”</a:t>
            </a:r>
          </a:p>
        </p:txBody>
      </p:sp>
      <p:pic>
        <p:nvPicPr>
          <p:cNvPr id="15" name="Picture 2" descr="Bandiera della Francia - Wikipedia">
            <a:extLst>
              <a:ext uri="{FF2B5EF4-FFF2-40B4-BE49-F238E27FC236}">
                <a16:creationId xmlns:a16="http://schemas.microsoft.com/office/drawing/2014/main" id="{82330A2B-B718-4620-B54F-7105BD9F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00" y="4874897"/>
            <a:ext cx="735859" cy="489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52905CBF-EDFB-401A-AB27-7BBA6979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82" y="4874897"/>
            <a:ext cx="735859" cy="489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andiera della Germania - Wikipedia">
            <a:extLst>
              <a:ext uri="{FF2B5EF4-FFF2-40B4-BE49-F238E27FC236}">
                <a16:creationId xmlns:a16="http://schemas.microsoft.com/office/drawing/2014/main" id="{35AD06D3-1F5A-4280-BE2D-1BA281EA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48" y="4887963"/>
            <a:ext cx="735859" cy="489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Bandiera dell'Austria - Wikipedia">
            <a:extLst>
              <a:ext uri="{FF2B5EF4-FFF2-40B4-BE49-F238E27FC236}">
                <a16:creationId xmlns:a16="http://schemas.microsoft.com/office/drawing/2014/main" id="{399E899C-9708-490D-9788-D3C11032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98" y="4887963"/>
            <a:ext cx="735860" cy="489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Bandiera della Slovenia - Wikipedia">
            <a:extLst>
              <a:ext uri="{FF2B5EF4-FFF2-40B4-BE49-F238E27FC236}">
                <a16:creationId xmlns:a16="http://schemas.microsoft.com/office/drawing/2014/main" id="{00BFC087-4CB7-4C5D-A708-22591E911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63"/>
          <a:stretch>
            <a:fillRect/>
          </a:stretch>
        </p:blipFill>
        <p:spPr bwMode="auto">
          <a:xfrm>
            <a:off x="7508549" y="4887963"/>
            <a:ext cx="735859" cy="489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A2999EE-EE50-43BE-A25A-A1B65C1DF3FD}"/>
              </a:ext>
            </a:extLst>
          </p:cNvPr>
          <p:cNvSpPr txBox="1"/>
          <p:nvPr/>
        </p:nvSpPr>
        <p:spPr>
          <a:xfrm>
            <a:off x="2906098" y="4581128"/>
            <a:ext cx="2028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Aptos" panose="020B0004020202020204" pitchFamily="34" charset="0"/>
              </a:rPr>
              <a:t>IRE spa Italia</a:t>
            </a:r>
          </a:p>
          <a:p>
            <a:r>
              <a:rPr lang="it-IT" sz="1600" dirty="0">
                <a:latin typeface="Aptos" panose="020B0004020202020204" pitchFamily="34" charset="0"/>
              </a:rPr>
              <a:t>EURAC </a:t>
            </a:r>
            <a:r>
              <a:rPr lang="it-IT" sz="1600" dirty="0" err="1">
                <a:latin typeface="Aptos" panose="020B0004020202020204" pitchFamily="34" charset="0"/>
              </a:rPr>
              <a:t>Research</a:t>
            </a:r>
            <a:r>
              <a:rPr lang="it-IT" sz="1600" dirty="0">
                <a:latin typeface="Aptos" panose="020B0004020202020204" pitchFamily="34" charset="0"/>
              </a:rPr>
              <a:t> Italia</a:t>
            </a:r>
          </a:p>
          <a:p>
            <a:r>
              <a:rPr lang="pt-BR" sz="1600" dirty="0">
                <a:latin typeface="Aptos" panose="020B0004020202020204" pitchFamily="34" charset="0"/>
              </a:rPr>
              <a:t>iiSBE Italia R&amp;D Italia</a:t>
            </a:r>
          </a:p>
          <a:p>
            <a:r>
              <a:rPr lang="it-IT" sz="1600" b="1" dirty="0">
                <a:latin typeface="Aptos" panose="020B0004020202020204" pitchFamily="34" charset="0"/>
              </a:rPr>
              <a:t>Comune di Genova</a:t>
            </a:r>
            <a:endParaRPr lang="it-IT" sz="1600" dirty="0">
              <a:latin typeface="Aptos" panose="020B0004020202020204" pitchFamily="34" charset="0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23E2A45-89DD-4B40-B43E-E4FF6F9007A6}"/>
              </a:ext>
            </a:extLst>
          </p:cNvPr>
          <p:cNvGrpSpPr/>
          <p:nvPr/>
        </p:nvGrpSpPr>
        <p:grpSpPr>
          <a:xfrm>
            <a:off x="414890" y="5545118"/>
            <a:ext cx="8072519" cy="735859"/>
            <a:chOff x="789209" y="1975503"/>
            <a:chExt cx="8072519" cy="735859"/>
          </a:xfrm>
        </p:grpSpPr>
        <p:sp>
          <p:nvSpPr>
            <p:cNvPr id="27" name="Inhaltsplatzhalter 3">
              <a:extLst>
                <a:ext uri="{FF2B5EF4-FFF2-40B4-BE49-F238E27FC236}">
                  <a16:creationId xmlns:a16="http://schemas.microsoft.com/office/drawing/2014/main" id="{DCBD29CD-92EE-4DBF-B37F-EEEAF20E8347}"/>
                </a:ext>
              </a:extLst>
            </p:cNvPr>
            <p:cNvSpPr txBox="1">
              <a:spLocks/>
            </p:cNvSpPr>
            <p:nvPr/>
          </p:nvSpPr>
          <p:spPr>
            <a:xfrm>
              <a:off x="1489933" y="2093575"/>
              <a:ext cx="7371795" cy="5598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9725" indent="-35401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fr-FR"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600"/>
                </a:spcBef>
                <a:buFont typeface="Courier New" panose="02070309020205020404" pitchFamily="49" charset="0"/>
                <a:buNone/>
              </a:pPr>
              <a:r>
                <a:rPr lang="it-IT" sz="2000" dirty="0"/>
                <a:t>Riunisce partner di cinque paesi per sostenere le azioni in </a:t>
              </a:r>
              <a:r>
                <a:rPr lang="it-IT" sz="2000" b="1" dirty="0"/>
                <a:t>7 territori pilota</a:t>
              </a:r>
              <a:endParaRPr lang="en-US" sz="2000" b="1" dirty="0"/>
            </a:p>
          </p:txBody>
        </p:sp>
        <p:pic>
          <p:nvPicPr>
            <p:cNvPr id="28" name="Elemento grafico 27" descr="Gruppo di uomini contorno">
              <a:extLst>
                <a:ext uri="{FF2B5EF4-FFF2-40B4-BE49-F238E27FC236}">
                  <a16:creationId xmlns:a16="http://schemas.microsoft.com/office/drawing/2014/main" id="{2E3E59E7-4A8F-405F-AB05-1F31857C0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89209" y="1975503"/>
              <a:ext cx="735859" cy="735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05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3" y="2204864"/>
            <a:ext cx="519206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39752" y="2492896"/>
            <a:ext cx="3024337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400" b="1" dirty="0">
                <a:solidFill>
                  <a:schemeClr val="bg1"/>
                </a:solidFill>
              </a:rPr>
              <a:t>Grazie!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8C7193-469F-4403-BBF0-3100142C7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C2CA9FA-189B-4543-86C9-5CA89123D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3CFBC18-B01C-8227-C49F-47D91AA33260}"/>
              </a:ext>
            </a:extLst>
          </p:cNvPr>
          <p:cNvSpPr txBox="1"/>
          <p:nvPr/>
        </p:nvSpPr>
        <p:spPr>
          <a:xfrm>
            <a:off x="402660" y="2348880"/>
            <a:ext cx="2585165" cy="1323439"/>
          </a:xfrm>
          <a:prstGeom prst="rect">
            <a:avLst/>
          </a:prstGeom>
          <a:solidFill>
            <a:srgbClr val="4F81BD">
              <a:alpha val="30196"/>
            </a:srgbClr>
          </a:solidFill>
          <a:ln w="22225">
            <a:solidFill>
              <a:srgbClr val="1C33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Dialogo e tavoli di lavoro con</a:t>
            </a:r>
          </a:p>
          <a:p>
            <a:pPr algn="ctr"/>
            <a:r>
              <a:rPr lang="it-IT" sz="1600" dirty="0"/>
              <a:t>stakeholders territoriali per</a:t>
            </a:r>
          </a:p>
          <a:p>
            <a:pPr algn="ctr"/>
            <a:r>
              <a:rPr lang="it-IT" sz="1600" dirty="0"/>
              <a:t>identificazione esigenze e</a:t>
            </a:r>
          </a:p>
          <a:p>
            <a:pPr algn="ctr"/>
            <a:r>
              <a:rPr lang="it-IT" sz="1600" dirty="0"/>
              <a:t>definizione misure più idonee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2A1139-472A-43AE-A59B-D64BC699FAE4}"/>
              </a:ext>
            </a:extLst>
          </p:cNvPr>
          <p:cNvSpPr txBox="1"/>
          <p:nvPr/>
        </p:nvSpPr>
        <p:spPr>
          <a:xfrm>
            <a:off x="3279418" y="2348881"/>
            <a:ext cx="2585165" cy="1323439"/>
          </a:xfrm>
          <a:prstGeom prst="rect">
            <a:avLst/>
          </a:prstGeom>
          <a:solidFill>
            <a:srgbClr val="4F81BD">
              <a:alpha val="30196"/>
            </a:srgbClr>
          </a:solidFill>
          <a:ln w="22225">
            <a:solidFill>
              <a:srgbClr val="1C334E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it-IT" sz="1600" dirty="0"/>
              <a:t>Mappe di rischio reale utilizzando le carte di pericolosità per </a:t>
            </a:r>
            <a:r>
              <a:rPr lang="it-IT" sz="1600" b="1" dirty="0"/>
              <a:t>Vento, Mareggiate, Ondate di calore/gelo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4AF4E3-7A83-1A51-4170-A23DEAC99344}"/>
              </a:ext>
            </a:extLst>
          </p:cNvPr>
          <p:cNvSpPr txBox="1"/>
          <p:nvPr/>
        </p:nvSpPr>
        <p:spPr>
          <a:xfrm>
            <a:off x="400408" y="4237422"/>
            <a:ext cx="8338681" cy="923330"/>
          </a:xfrm>
          <a:prstGeom prst="rect">
            <a:avLst/>
          </a:prstGeom>
          <a:ln>
            <a:solidFill>
              <a:srgbClr val="1C33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it-IT" sz="2000" dirty="0"/>
          </a:p>
          <a:p>
            <a:r>
              <a:rPr lang="it-IT" sz="2000" b="1" dirty="0"/>
              <a:t>AGGIORNAMENTO PIANIFICAZIONE DI PROTEZIONE CIVILE COMUNALE</a:t>
            </a:r>
          </a:p>
          <a:p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56207BB-F8BA-8BD7-A578-409B36EFA425}"/>
              </a:ext>
            </a:extLst>
          </p:cNvPr>
          <p:cNvSpPr txBox="1"/>
          <p:nvPr/>
        </p:nvSpPr>
        <p:spPr>
          <a:xfrm>
            <a:off x="6156176" y="2348880"/>
            <a:ext cx="2585165" cy="1323439"/>
          </a:xfrm>
          <a:prstGeom prst="rect">
            <a:avLst/>
          </a:prstGeom>
          <a:solidFill>
            <a:srgbClr val="4F81BD">
              <a:alpha val="30196"/>
            </a:srgbClr>
          </a:solidFill>
          <a:ln w="22225">
            <a:solidFill>
              <a:srgbClr val="1C334E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it-IT" sz="1600" dirty="0"/>
              <a:t>Mappe di rischio percepito tramite somministrazione del questionario di percezione dei rischi trattati dal progetto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FDA570B4-9550-E79A-F7E0-48688BF5C73B}"/>
              </a:ext>
            </a:extLst>
          </p:cNvPr>
          <p:cNvSpPr/>
          <p:nvPr/>
        </p:nvSpPr>
        <p:spPr>
          <a:xfrm>
            <a:off x="1479218" y="3772680"/>
            <a:ext cx="432048" cy="3519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7BB99E4A-7D1F-1A72-6272-0CE3DF2DCAC7}"/>
              </a:ext>
            </a:extLst>
          </p:cNvPr>
          <p:cNvSpPr/>
          <p:nvPr/>
        </p:nvSpPr>
        <p:spPr>
          <a:xfrm>
            <a:off x="7232734" y="3772679"/>
            <a:ext cx="432048" cy="3519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40B6EA76-9804-6B7F-B0B9-273FFA200F12}"/>
              </a:ext>
            </a:extLst>
          </p:cNvPr>
          <p:cNvSpPr/>
          <p:nvPr/>
        </p:nvSpPr>
        <p:spPr>
          <a:xfrm>
            <a:off x="4355976" y="3772679"/>
            <a:ext cx="432048" cy="3519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474AAA5-131A-4AE3-80FD-2B35970B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19E8254-0CE0-4B86-B7D1-95FBFAB52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6" name="Titolo 7">
            <a:extLst>
              <a:ext uri="{FF2B5EF4-FFF2-40B4-BE49-F238E27FC236}">
                <a16:creationId xmlns:a16="http://schemas.microsoft.com/office/drawing/2014/main" id="{8A4B019F-2884-4A60-A70E-2077A4236411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Genova territorio pilota</a:t>
            </a:r>
          </a:p>
        </p:txBody>
      </p:sp>
    </p:spTree>
    <p:extLst>
      <p:ext uri="{BB962C8B-B14F-4D97-AF65-F5344CB8AC3E}">
        <p14:creationId xmlns:p14="http://schemas.microsoft.com/office/powerpoint/2010/main" val="250731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7">
            <a:extLst>
              <a:ext uri="{FF2B5EF4-FFF2-40B4-BE49-F238E27FC236}">
                <a16:creationId xmlns:a16="http://schemas.microsoft.com/office/drawing/2014/main" id="{20EF6E6D-AE8A-4630-966B-1CF3841261D8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Stakeholders territoriali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BC49EA2-5EFD-49C7-93B3-256D9C6F1F30}"/>
              </a:ext>
            </a:extLst>
          </p:cNvPr>
          <p:cNvSpPr txBox="1">
            <a:spLocks/>
          </p:cNvSpPr>
          <p:nvPr/>
        </p:nvSpPr>
        <p:spPr>
          <a:xfrm>
            <a:off x="566629" y="1340768"/>
            <a:ext cx="4257541" cy="1193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tx1"/>
                </a:solidFill>
              </a:rPr>
              <a:t>Turismo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tx1"/>
                </a:solidFill>
              </a:rPr>
              <a:t>Infrastrutture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tx1"/>
                </a:solidFill>
              </a:rPr>
              <a:t>Salute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2AA454-26A6-4421-A71F-4E4CBFAF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1FFBEA-6BFE-4B7C-9E50-0863C7F0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0BD4398-9DEB-484C-A7EF-175692CA602F}"/>
              </a:ext>
            </a:extLst>
          </p:cNvPr>
          <p:cNvSpPr txBox="1">
            <a:spLocks/>
          </p:cNvSpPr>
          <p:nvPr/>
        </p:nvSpPr>
        <p:spPr>
          <a:xfrm>
            <a:off x="503552" y="5798347"/>
            <a:ext cx="8136897" cy="8410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	 Criticità relative alla gestione dei rischi nei diversi ambiti</a:t>
            </a:r>
            <a:endParaRPr lang="it-IT" sz="1800" dirty="0">
              <a:solidFill>
                <a:schemeClr val="tx1"/>
              </a:solidFill>
            </a:endParaRP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	 </a:t>
            </a:r>
            <a:r>
              <a:rPr lang="it-IT" sz="1800" dirty="0">
                <a:solidFill>
                  <a:schemeClr val="tx1"/>
                </a:solidFill>
              </a:rPr>
              <a:t>Esigenze e necessità per futuri sviluppi e misure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1B2BC4-3592-4800-B32F-80AE6DF35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8" y="2589361"/>
            <a:ext cx="4205257" cy="31539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A7D4A03-3BA7-4A88-92CF-241DFA75A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9361"/>
            <a:ext cx="4205256" cy="31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7">
            <a:extLst>
              <a:ext uri="{FF2B5EF4-FFF2-40B4-BE49-F238E27FC236}">
                <a16:creationId xmlns:a16="http://schemas.microsoft.com/office/drawing/2014/main" id="{20EF6E6D-AE8A-4630-966B-1CF3841261D8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Digital Twin di Genova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BC49EA2-5EFD-49C7-93B3-256D9C6F1F30}"/>
              </a:ext>
            </a:extLst>
          </p:cNvPr>
          <p:cNvSpPr txBox="1">
            <a:spLocks/>
          </p:cNvSpPr>
          <p:nvPr/>
        </p:nvSpPr>
        <p:spPr>
          <a:xfrm>
            <a:off x="4886459" y="1988840"/>
            <a:ext cx="4257541" cy="1193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2000" i="1" dirty="0">
                <a:solidFill>
                  <a:schemeClr val="tx1"/>
                </a:solidFill>
              </a:rPr>
              <a:t>Modello digitale (edificato, orografia, batimetria) utilizzato per le simulazioni di mare, temperatura e vento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A14EF4BA-77C9-A088-D125-C46BD0779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1" y="1268760"/>
            <a:ext cx="4642048" cy="297243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1671818-C197-5540-876C-5BCBB9EDEF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/>
          <a:stretch/>
        </p:blipFill>
        <p:spPr>
          <a:xfrm>
            <a:off x="3203848" y="3224879"/>
            <a:ext cx="5695741" cy="289680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02AA454-26A6-4421-A71F-4E4CBFAF6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1FFBEA-6BFE-4B7C-9E50-0863C7F09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B9B02A-5902-4F67-B649-04241A8B07A3}"/>
              </a:ext>
            </a:extLst>
          </p:cNvPr>
          <p:cNvSpPr txBox="1"/>
          <p:nvPr/>
        </p:nvSpPr>
        <p:spPr>
          <a:xfrm>
            <a:off x="315521" y="2519809"/>
            <a:ext cx="8512958" cy="2312282"/>
          </a:xfrm>
          <a:prstGeom prst="rect">
            <a:avLst/>
          </a:prstGeom>
          <a:noFill/>
          <a:ln w="19050">
            <a:solidFill>
              <a:srgbClr val="376092"/>
            </a:solidFill>
          </a:ln>
        </p:spPr>
        <p:txBody>
          <a:bodyPr wrap="square" anchor="ctr">
            <a:noAutofit/>
          </a:bodyPr>
          <a:lstStyle>
            <a:defPPr>
              <a:defRPr lang="it-IT"/>
            </a:defPPr>
            <a:lvl1pPr algn="just">
              <a:defRPr sz="2400"/>
            </a:lvl1pPr>
            <a:lvl6pPr marL="2628900" lvl="5" indent="-342900">
              <a:buFont typeface="Wingdings" panose="05000000000000000000" pitchFamily="2" charset="2"/>
              <a:buChar char="v"/>
              <a:defRPr sz="2400"/>
            </a:lvl6pPr>
          </a:lstStyle>
          <a:p>
            <a:pPr>
              <a:spcAft>
                <a:spcPts val="900"/>
              </a:spcAft>
            </a:pPr>
            <a:r>
              <a:rPr lang="it-IT" b="1" dirty="0"/>
              <a:t>Simulazione dello stato del mare</a:t>
            </a:r>
            <a:endParaRPr lang="it-IT" dirty="0"/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3 tempi di ritorno (1, 50, 100 anni)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3 direzioni di vento (libeccio SW, ostro/mezzogiorno S, scirocco SE)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3 parametri (altezza d’onda significativa SH, massima altezza d’onda MW, periodo d’onda TP)</a:t>
            </a: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895F6588-9475-4DA2-B5D9-9279ECDD03D3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mareggiata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76F01D9-09DF-4381-B4A1-46F3715CB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DDD030D-72B1-4B45-ABD5-0BC6C4291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magine 38">
            <a:extLst>
              <a:ext uri="{FF2B5EF4-FFF2-40B4-BE49-F238E27FC236}">
                <a16:creationId xmlns:a16="http://schemas.microsoft.com/office/drawing/2014/main" id="{FFB1CD63-271E-4427-815F-47DF326F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79F05AE6-EBE4-4253-89FC-684DE7D7B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2DBAE0AE-6DBF-4E82-B80D-9F83FF71370F}"/>
              </a:ext>
            </a:extLst>
          </p:cNvPr>
          <p:cNvGrpSpPr/>
          <p:nvPr/>
        </p:nvGrpSpPr>
        <p:grpSpPr>
          <a:xfrm>
            <a:off x="599952" y="1988840"/>
            <a:ext cx="7944096" cy="4169275"/>
            <a:chOff x="-878532" y="898396"/>
            <a:chExt cx="9774430" cy="5129884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9C5818C9-1B3A-4DB2-AF88-B3EB305214CB}"/>
                </a:ext>
              </a:extLst>
            </p:cNvPr>
            <p:cNvGrpSpPr/>
            <p:nvPr/>
          </p:nvGrpSpPr>
          <p:grpSpPr>
            <a:xfrm>
              <a:off x="87165" y="1237370"/>
              <a:ext cx="8808733" cy="4790910"/>
              <a:chOff x="212933" y="392528"/>
              <a:chExt cx="11744977" cy="6387880"/>
            </a:xfrm>
          </p:grpSpPr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A2AEDD02-0B01-4868-A89E-ED452374E9D4}"/>
                  </a:ext>
                </a:extLst>
              </p:cNvPr>
              <p:cNvGrpSpPr/>
              <p:nvPr/>
            </p:nvGrpSpPr>
            <p:grpSpPr>
              <a:xfrm>
                <a:off x="229902" y="4640923"/>
                <a:ext cx="11728008" cy="2139485"/>
                <a:chOff x="229902" y="4640923"/>
                <a:chExt cx="11728008" cy="2139485"/>
              </a:xfrm>
            </p:grpSpPr>
            <p:pic>
              <p:nvPicPr>
                <p:cNvPr id="10" name="Immagine 9">
                  <a:extLst>
                    <a:ext uri="{FF2B5EF4-FFF2-40B4-BE49-F238E27FC236}">
                      <a16:creationId xmlns:a16="http://schemas.microsoft.com/office/drawing/2014/main" id="{EA4C9B90-2E36-4481-AB59-52D65DAEA2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3629" y="4640923"/>
                  <a:ext cx="3917646" cy="2133691"/>
                </a:xfrm>
                <a:prstGeom prst="rect">
                  <a:avLst/>
                </a:prstGeom>
              </p:spPr>
            </p:pic>
            <p:pic>
              <p:nvPicPr>
                <p:cNvPr id="13" name="Immagine 12">
                  <a:extLst>
                    <a:ext uri="{FF2B5EF4-FFF2-40B4-BE49-F238E27FC236}">
                      <a16:creationId xmlns:a16="http://schemas.microsoft.com/office/drawing/2014/main" id="{2675BE9D-3664-4E47-BFEB-E1BC59E21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902" y="4642609"/>
                  <a:ext cx="3913388" cy="2132641"/>
                </a:xfrm>
                <a:prstGeom prst="rect">
                  <a:avLst/>
                </a:prstGeom>
              </p:spPr>
            </p:pic>
            <p:pic>
              <p:nvPicPr>
                <p:cNvPr id="14" name="Immagine 13">
                  <a:extLst>
                    <a:ext uri="{FF2B5EF4-FFF2-40B4-BE49-F238E27FC236}">
                      <a16:creationId xmlns:a16="http://schemas.microsoft.com/office/drawing/2014/main" id="{3E367C3D-556B-43D7-AC89-FECCDED07F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4522" y="4646717"/>
                  <a:ext cx="3913388" cy="2133691"/>
                </a:xfrm>
                <a:prstGeom prst="rect">
                  <a:avLst/>
                </a:prstGeom>
              </p:spPr>
            </p:pic>
          </p:grpSp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02573088-C92A-4D98-979B-26A018179E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1188" y="416807"/>
                <a:ext cx="3916231" cy="2135241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1D336F4A-C627-4BAF-A4DF-1A1836DDC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634" y="392528"/>
                <a:ext cx="3915214" cy="2133691"/>
              </a:xfrm>
              <a:prstGeom prst="rect">
                <a:avLst/>
              </a:prstGeom>
            </p:spPr>
          </p:pic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6C2218DD-A124-4AC4-9303-2ACE9DC3F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8383" y="418357"/>
                <a:ext cx="3913390" cy="2133692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7299605F-95EA-4658-B28D-25B427520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1499" y="2537310"/>
                <a:ext cx="3921908" cy="2136012"/>
              </a:xfrm>
              <a:prstGeom prst="rect">
                <a:avLst/>
              </a:pr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EDE40E54-721C-406A-B706-836FB73FEE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33" y="2508918"/>
                <a:ext cx="3919473" cy="2136012"/>
              </a:xfrm>
              <a:prstGeom prst="rect">
                <a:avLst/>
              </a:prstGeom>
            </p:spPr>
          </p:pic>
          <p:pic>
            <p:nvPicPr>
              <p:cNvPr id="24" name="Immagine 23">
                <a:extLst>
                  <a:ext uri="{FF2B5EF4-FFF2-40B4-BE49-F238E27FC236}">
                    <a16:creationId xmlns:a16="http://schemas.microsoft.com/office/drawing/2014/main" id="{BAF858B9-93DE-472F-8230-8D355C1C3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8449" y="2533063"/>
                <a:ext cx="3917646" cy="2136012"/>
              </a:xfrm>
              <a:prstGeom prst="rect">
                <a:avLst/>
              </a:prstGeom>
            </p:spPr>
          </p:pic>
        </p:grp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1B01556-11FE-456E-8D12-8C32D3346523}"/>
                </a:ext>
              </a:extLst>
            </p:cNvPr>
            <p:cNvSpPr txBox="1"/>
            <p:nvPr/>
          </p:nvSpPr>
          <p:spPr>
            <a:xfrm>
              <a:off x="730528" y="898396"/>
              <a:ext cx="1475546" cy="36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350" dirty="0">
                  <a:solidFill>
                    <a:srgbClr val="4F81BD"/>
                  </a:solidFill>
                  <a:latin typeface="Calibri"/>
                </a:rPr>
                <a:t>LIBECCIO (SW)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DD2BE74-651C-4864-BE6C-FE0DA718EE28}"/>
                </a:ext>
              </a:extLst>
            </p:cNvPr>
            <p:cNvSpPr txBox="1"/>
            <p:nvPr/>
          </p:nvSpPr>
          <p:spPr>
            <a:xfrm>
              <a:off x="3396199" y="906590"/>
              <a:ext cx="1854786" cy="36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350" dirty="0">
                  <a:solidFill>
                    <a:srgbClr val="4F81BD"/>
                  </a:solidFill>
                  <a:latin typeface="Calibri"/>
                </a:rPr>
                <a:t>MEZZOGIORNO (S)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BAE5699-9529-4C6F-B9CD-9421E07ABB3D}"/>
                </a:ext>
              </a:extLst>
            </p:cNvPr>
            <p:cNvSpPr txBox="1"/>
            <p:nvPr/>
          </p:nvSpPr>
          <p:spPr>
            <a:xfrm>
              <a:off x="6592257" y="899028"/>
              <a:ext cx="1499371" cy="36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350" dirty="0">
                  <a:solidFill>
                    <a:srgbClr val="4F81BD"/>
                  </a:solidFill>
                  <a:latin typeface="Calibri"/>
                </a:rPr>
                <a:t>SCIROCCO (SE)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2F9FEAB3-7BF0-4907-9B22-23843A10E558}"/>
                </a:ext>
              </a:extLst>
            </p:cNvPr>
            <p:cNvSpPr txBox="1"/>
            <p:nvPr/>
          </p:nvSpPr>
          <p:spPr>
            <a:xfrm>
              <a:off x="-878532" y="1870824"/>
              <a:ext cx="923449" cy="36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350" dirty="0">
                  <a:solidFill>
                    <a:srgbClr val="4F81BD"/>
                  </a:solidFill>
                  <a:latin typeface="Calibri"/>
                </a:rPr>
                <a:t>1 ANNO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A29F6174-9B87-49E3-860A-D5857C433CA2}"/>
                </a:ext>
              </a:extLst>
            </p:cNvPr>
            <p:cNvSpPr txBox="1"/>
            <p:nvPr/>
          </p:nvSpPr>
          <p:spPr>
            <a:xfrm>
              <a:off x="-874728" y="3465014"/>
              <a:ext cx="943173" cy="36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350" dirty="0">
                  <a:solidFill>
                    <a:srgbClr val="4F81BD"/>
                  </a:solidFill>
                  <a:latin typeface="Calibri"/>
                </a:rPr>
                <a:t>50 ANNI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4360359E-5A13-4475-AA62-FE9E6BDE0FE6}"/>
                </a:ext>
              </a:extLst>
            </p:cNvPr>
            <p:cNvSpPr txBox="1"/>
            <p:nvPr/>
          </p:nvSpPr>
          <p:spPr>
            <a:xfrm>
              <a:off x="-878532" y="5059204"/>
              <a:ext cx="1051650" cy="369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it-IT" sz="1350" dirty="0">
                  <a:solidFill>
                    <a:srgbClr val="4F81BD"/>
                  </a:solidFill>
                  <a:latin typeface="Calibri"/>
                </a:rPr>
                <a:t>100 ANNI</a:t>
              </a:r>
            </a:p>
          </p:txBody>
        </p:sp>
      </p:grp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C4AB1EE-0C29-4862-AD28-59616F0F353F}"/>
              </a:ext>
            </a:extLst>
          </p:cNvPr>
          <p:cNvCxnSpPr>
            <a:cxnSpLocks/>
          </p:cNvCxnSpPr>
          <p:nvPr/>
        </p:nvCxnSpPr>
        <p:spPr>
          <a:xfrm>
            <a:off x="507635" y="2178329"/>
            <a:ext cx="0" cy="4058983"/>
          </a:xfrm>
          <a:prstGeom prst="straightConnector1">
            <a:avLst/>
          </a:prstGeom>
          <a:ln w="57150">
            <a:solidFill>
              <a:srgbClr val="4F81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3B818ED-C4D2-461C-935B-B5931C8D7003}"/>
              </a:ext>
            </a:extLst>
          </p:cNvPr>
          <p:cNvSpPr txBox="1"/>
          <p:nvPr/>
        </p:nvSpPr>
        <p:spPr>
          <a:xfrm rot="16200000">
            <a:off x="-635821" y="4038543"/>
            <a:ext cx="1860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it-IT" sz="1600" i="1" dirty="0">
                <a:solidFill>
                  <a:srgbClr val="4F81BD"/>
                </a:solidFill>
              </a:rPr>
              <a:t>Tempo</a:t>
            </a:r>
            <a:r>
              <a:rPr lang="it-IT" sz="135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>
                <a:solidFill>
                  <a:srgbClr val="4F81BD"/>
                </a:solidFill>
              </a:rPr>
              <a:t>di ritorno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A775DF47-78C8-4BA3-8057-CE7DD5370CB6}"/>
              </a:ext>
            </a:extLst>
          </p:cNvPr>
          <p:cNvSpPr txBox="1">
            <a:spLocks/>
          </p:cNvSpPr>
          <p:nvPr/>
        </p:nvSpPr>
        <p:spPr>
          <a:xfrm>
            <a:off x="107504" y="1304620"/>
            <a:ext cx="2999439" cy="584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600" i="1" dirty="0">
                <a:solidFill>
                  <a:schemeClr val="tx1"/>
                </a:solidFill>
              </a:rPr>
              <a:t>Altezza d’onda significativa SW</a:t>
            </a: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CEEDAB92-4A63-438D-A291-D69A3B035959}"/>
              </a:ext>
            </a:extLst>
          </p:cNvPr>
          <p:cNvSpPr txBox="1">
            <a:spLocks/>
          </p:cNvSpPr>
          <p:nvPr/>
        </p:nvSpPr>
        <p:spPr>
          <a:xfrm>
            <a:off x="746745" y="6243075"/>
            <a:ext cx="7920865" cy="584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	 </a:t>
            </a:r>
            <a:r>
              <a:rPr lang="it-IT" sz="1800" dirty="0">
                <a:solidFill>
                  <a:schemeClr val="tx1"/>
                </a:solidFill>
              </a:rPr>
              <a:t>Tratti di costa maggiormente esposti alle mareggiate</a:t>
            </a: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	 </a:t>
            </a:r>
            <a:r>
              <a:rPr lang="it-IT" sz="1800" dirty="0">
                <a:solidFill>
                  <a:schemeClr val="tx1"/>
                </a:solidFill>
              </a:rPr>
              <a:t>Direzione di maggiore pericolosità per le mareggiate</a:t>
            </a:r>
          </a:p>
        </p:txBody>
      </p:sp>
      <p:sp>
        <p:nvSpPr>
          <p:cNvPr id="37" name="Titolo 7">
            <a:extLst>
              <a:ext uri="{FF2B5EF4-FFF2-40B4-BE49-F238E27FC236}">
                <a16:creationId xmlns:a16="http://schemas.microsoft.com/office/drawing/2014/main" id="{4BF12E29-934B-4271-84C8-9D395AA5A693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75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mareggiata</a:t>
            </a:r>
          </a:p>
        </p:txBody>
      </p:sp>
    </p:spTree>
    <p:extLst>
      <p:ext uri="{BB962C8B-B14F-4D97-AF65-F5344CB8AC3E}">
        <p14:creationId xmlns:p14="http://schemas.microsoft.com/office/powerpoint/2010/main" val="293024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7">
            <a:extLst>
              <a:ext uri="{FF2B5EF4-FFF2-40B4-BE49-F238E27FC236}">
                <a16:creationId xmlns:a16="http://schemas.microsoft.com/office/drawing/2014/main" id="{20EF6E6D-AE8A-4630-966B-1CF3841261D8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Focus group </a:t>
            </a:r>
          </a:p>
          <a:p>
            <a:r>
              <a:rPr lang="it-IT" sz="3200" b="1" dirty="0"/>
              <a:t>rischio costiero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BC49EA2-5EFD-49C7-93B3-256D9C6F1F30}"/>
              </a:ext>
            </a:extLst>
          </p:cNvPr>
          <p:cNvSpPr txBox="1">
            <a:spLocks/>
          </p:cNvSpPr>
          <p:nvPr/>
        </p:nvSpPr>
        <p:spPr>
          <a:xfrm>
            <a:off x="566629" y="1340768"/>
            <a:ext cx="4257541" cy="1193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it-IT" sz="2000" i="1" dirty="0">
                <a:solidFill>
                  <a:schemeClr val="tx1"/>
                </a:solidFill>
              </a:rPr>
              <a:t>16 aprile 2025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02AA454-26A6-4421-A71F-4E4CBFAF6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91FFBEA-6BFE-4B7C-9E50-0863C7F09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40BD4398-9DEB-484C-A7EF-175692CA602F}"/>
              </a:ext>
            </a:extLst>
          </p:cNvPr>
          <p:cNvSpPr txBox="1">
            <a:spLocks/>
          </p:cNvSpPr>
          <p:nvPr/>
        </p:nvSpPr>
        <p:spPr>
          <a:xfrm>
            <a:off x="370457" y="5815162"/>
            <a:ext cx="8316654" cy="8410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fr-FR" sz="2625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Individuazione punti critici costa genovese</a:t>
            </a:r>
            <a:endParaRPr lang="it-IT" sz="1800" dirty="0">
              <a:solidFill>
                <a:schemeClr val="tx1"/>
              </a:solidFill>
            </a:endParaRPr>
          </a:p>
          <a:p>
            <a:pPr algn="l"/>
            <a:r>
              <a:rPr lang="it-IT" sz="1800" dirty="0">
                <a:solidFill>
                  <a:schemeClr val="tx1"/>
                </a:solidFill>
                <a:sym typeface="Wingdings" panose="05000000000000000000" pitchFamily="2" charset="2"/>
              </a:rPr>
              <a:t>	 </a:t>
            </a:r>
            <a:r>
              <a:rPr lang="it-IT" sz="1800" dirty="0">
                <a:solidFill>
                  <a:schemeClr val="tx1"/>
                </a:solidFill>
              </a:rPr>
              <a:t>Proposte di azioni di mitigazione e di adeguamento della pianificazione di PC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1B2BC4-3592-4800-B32F-80AE6DF35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18" y="2589361"/>
            <a:ext cx="4205257" cy="31539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A7D4A03-3BA7-4A88-92CF-241DFA75A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89361"/>
            <a:ext cx="4205256" cy="31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B9B02A-5902-4F67-B649-04241A8B07A3}"/>
              </a:ext>
            </a:extLst>
          </p:cNvPr>
          <p:cNvSpPr txBox="1"/>
          <p:nvPr/>
        </p:nvSpPr>
        <p:spPr>
          <a:xfrm>
            <a:off x="315521" y="2519809"/>
            <a:ext cx="8512958" cy="2312282"/>
          </a:xfrm>
          <a:prstGeom prst="rect">
            <a:avLst/>
          </a:prstGeom>
          <a:noFill/>
          <a:ln w="19050">
            <a:solidFill>
              <a:srgbClr val="376092"/>
            </a:solidFill>
          </a:ln>
        </p:spPr>
        <p:txBody>
          <a:bodyPr wrap="square" anchor="ctr">
            <a:noAutofit/>
          </a:bodyPr>
          <a:lstStyle>
            <a:defPPr>
              <a:defRPr lang="it-IT"/>
            </a:defPPr>
            <a:lvl1pPr algn="just">
              <a:defRPr sz="2400"/>
            </a:lvl1pPr>
            <a:lvl6pPr marL="2628900" lvl="5" indent="-342900">
              <a:buFont typeface="Wingdings" panose="05000000000000000000" pitchFamily="2" charset="2"/>
              <a:buChar char="v"/>
              <a:defRPr sz="2400"/>
            </a:lvl6pPr>
          </a:lstStyle>
          <a:p>
            <a:pPr>
              <a:spcAft>
                <a:spcPts val="900"/>
              </a:spcAft>
            </a:pPr>
            <a:r>
              <a:rPr lang="it-IT" b="1" dirty="0"/>
              <a:t>Simulazione temperatura massima/minima al suolo 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4 tempi di ritorno (5, 50, 100, 200 anni)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Temperatura massima e minima</a:t>
            </a:r>
          </a:p>
          <a:p>
            <a:pPr marL="257175" indent="-257175">
              <a:buFont typeface="Wingdings" panose="05000000000000000000" pitchFamily="2" charset="2"/>
              <a:buChar char="v"/>
            </a:pPr>
            <a:r>
              <a:rPr lang="it-IT" sz="2100" dirty="0"/>
              <a:t>Interazione tessuto urbano e territorio (effetti locali, amplificazioni, fenomeni climatici urbani)</a:t>
            </a:r>
          </a:p>
        </p:txBody>
      </p:sp>
      <p:sp>
        <p:nvSpPr>
          <p:cNvPr id="9" name="Titolo 7">
            <a:extLst>
              <a:ext uri="{FF2B5EF4-FFF2-40B4-BE49-F238E27FC236}">
                <a16:creationId xmlns:a16="http://schemas.microsoft.com/office/drawing/2014/main" id="{690C5A73-7F04-4EE0-956B-AAC12056D0FE}"/>
              </a:ext>
            </a:extLst>
          </p:cNvPr>
          <p:cNvSpPr txBox="1">
            <a:spLocks/>
          </p:cNvSpPr>
          <p:nvPr/>
        </p:nvSpPr>
        <p:spPr>
          <a:xfrm>
            <a:off x="421072" y="431407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3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sz="3200" b="1" dirty="0"/>
              <a:t>Rischio ondata di calore/gelo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CD38C4-F226-4CDE-A20B-DF35CEF15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92" y="1462757"/>
            <a:ext cx="940628" cy="63081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4DFE01-D2CD-4A18-850B-A4F7158F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94" y="1484784"/>
            <a:ext cx="1008112" cy="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03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712</Words>
  <Application>Microsoft Office PowerPoint</Application>
  <PresentationFormat>Presentazione su schermo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Wingdings</vt:lpstr>
      <vt:lpstr>Thème Office</vt:lpstr>
      <vt:lpstr>1_Thème Office</vt:lpstr>
      <vt:lpstr>ADAPTNOW “ADAPTation Capacity Strengthening for Highly Affected and Exposed Territories in the Alps NOW”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Rischio ondate di calore</vt:lpstr>
      <vt:lpstr>Presentazione standard di PowerPoint</vt:lpstr>
      <vt:lpstr>Rischio vento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DATA4ACTION Overview of Work Package &lt;xx&gt;:</dc:title>
  <dc:creator>pbiard</dc:creator>
  <cp:lastModifiedBy>Gandolfo Andrea</cp:lastModifiedBy>
  <cp:revision>201</cp:revision>
  <dcterms:created xsi:type="dcterms:W3CDTF">2014-03-18T07:07:19Z</dcterms:created>
  <dcterms:modified xsi:type="dcterms:W3CDTF">2026-05-05T09:16:06Z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5e1d80-5df9-45cf-93c6-b3dca2463c0a_Enabled">
    <vt:lpwstr>true</vt:lpwstr>
  </property>
  <property fmtid="{D5CDD505-2E9C-101B-9397-08002B2CF9AE}" pid="3" name="MSIP_Label_115e1d80-5df9-45cf-93c6-b3dca2463c0a_SetDate">
    <vt:lpwstr>2025-04-02T17:10:56Z</vt:lpwstr>
  </property>
  <property fmtid="{D5CDD505-2E9C-101B-9397-08002B2CF9AE}" pid="4" name="MSIP_Label_115e1d80-5df9-45cf-93c6-b3dca2463c0a_Method">
    <vt:lpwstr>Standard</vt:lpwstr>
  </property>
  <property fmtid="{D5CDD505-2E9C-101B-9397-08002B2CF9AE}" pid="5" name="MSIP_Label_115e1d80-5df9-45cf-93c6-b3dca2463c0a_Name">
    <vt:lpwstr>115e1d80-5df9-45cf-93c6-b3dca2463c0a</vt:lpwstr>
  </property>
  <property fmtid="{D5CDD505-2E9C-101B-9397-08002B2CF9AE}" pid="6" name="MSIP_Label_115e1d80-5df9-45cf-93c6-b3dca2463c0a_SiteId">
    <vt:lpwstr>35734bde-3e33-4eb6-8dd2-0c96b30981bf</vt:lpwstr>
  </property>
  <property fmtid="{D5CDD505-2E9C-101B-9397-08002B2CF9AE}" pid="7" name="MSIP_Label_115e1d80-5df9-45cf-93c6-b3dca2463c0a_ActionId">
    <vt:lpwstr>c89bfb91-5d11-4438-80ee-44db306add27</vt:lpwstr>
  </property>
  <property fmtid="{D5CDD505-2E9C-101B-9397-08002B2CF9AE}" pid="8" name="MSIP_Label_115e1d80-5df9-45cf-93c6-b3dca2463c0a_ContentBits">
    <vt:lpwstr>0</vt:lpwstr>
  </property>
</Properties>
</file>